
<file path=[Content_Types].xml><?xml version="1.0" encoding="utf-8"?>
<Types xmlns="http://schemas.openxmlformats.org/package/2006/content-types">
  <Default Extension="png" ContentType="image/png"/>
  <Default Extension="jpeg" ContentType="image/jpeg"/>
  <Default Extension="emf" ContentType="image/x-emf"/>
  <Default Extension="m4a" ContentType="audio/mp4"/>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70"/>
  </p:notesMasterIdLst>
  <p:sldIdLst>
    <p:sldId id="256" r:id="rId2"/>
    <p:sldId id="257" r:id="rId3"/>
    <p:sldId id="288" r:id="rId4"/>
    <p:sldId id="265" r:id="rId5"/>
    <p:sldId id="261" r:id="rId6"/>
    <p:sldId id="312" r:id="rId7"/>
    <p:sldId id="263" r:id="rId8"/>
    <p:sldId id="262" r:id="rId9"/>
    <p:sldId id="289" r:id="rId10"/>
    <p:sldId id="258" r:id="rId11"/>
    <p:sldId id="264" r:id="rId12"/>
    <p:sldId id="259" r:id="rId13"/>
    <p:sldId id="290" r:id="rId14"/>
    <p:sldId id="291" r:id="rId15"/>
    <p:sldId id="292" r:id="rId16"/>
    <p:sldId id="267" r:id="rId17"/>
    <p:sldId id="320" r:id="rId18"/>
    <p:sldId id="293" r:id="rId19"/>
    <p:sldId id="266" r:id="rId20"/>
    <p:sldId id="284" r:id="rId21"/>
    <p:sldId id="325" r:id="rId22"/>
    <p:sldId id="268" r:id="rId23"/>
    <p:sldId id="285" r:id="rId24"/>
    <p:sldId id="273" r:id="rId25"/>
    <p:sldId id="286" r:id="rId26"/>
    <p:sldId id="269" r:id="rId27"/>
    <p:sldId id="287" r:id="rId28"/>
    <p:sldId id="313" r:id="rId29"/>
    <p:sldId id="317" r:id="rId30"/>
    <p:sldId id="271" r:id="rId31"/>
    <p:sldId id="270" r:id="rId32"/>
    <p:sldId id="274" r:id="rId33"/>
    <p:sldId id="294" r:id="rId34"/>
    <p:sldId id="299" r:id="rId35"/>
    <p:sldId id="276" r:id="rId36"/>
    <p:sldId id="272" r:id="rId37"/>
    <p:sldId id="315" r:id="rId38"/>
    <p:sldId id="321" r:id="rId39"/>
    <p:sldId id="297" r:id="rId40"/>
    <p:sldId id="327" r:id="rId41"/>
    <p:sldId id="280" r:id="rId42"/>
    <p:sldId id="328" r:id="rId43"/>
    <p:sldId id="326" r:id="rId44"/>
    <p:sldId id="316" r:id="rId45"/>
    <p:sldId id="322" r:id="rId46"/>
    <p:sldId id="300" r:id="rId47"/>
    <p:sldId id="303" r:id="rId48"/>
    <p:sldId id="277" r:id="rId49"/>
    <p:sldId id="279" r:id="rId50"/>
    <p:sldId id="281" r:id="rId51"/>
    <p:sldId id="318" r:id="rId52"/>
    <p:sldId id="330" r:id="rId53"/>
    <p:sldId id="301" r:id="rId54"/>
    <p:sldId id="282" r:id="rId55"/>
    <p:sldId id="335" r:id="rId56"/>
    <p:sldId id="308" r:id="rId57"/>
    <p:sldId id="310" r:id="rId58"/>
    <p:sldId id="332" r:id="rId59"/>
    <p:sldId id="331" r:id="rId60"/>
    <p:sldId id="307" r:id="rId61"/>
    <p:sldId id="304" r:id="rId62"/>
    <p:sldId id="329" r:id="rId63"/>
    <p:sldId id="334" r:id="rId64"/>
    <p:sldId id="302" r:id="rId65"/>
    <p:sldId id="305" r:id="rId66"/>
    <p:sldId id="333" r:id="rId67"/>
    <p:sldId id="306" r:id="rId68"/>
    <p:sldId id="323" r:id="rId6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谷川　純" initials="谷川　純" lastIdx="0" clrIdx="0">
    <p:extLst>
      <p:ext uri="{19B8F6BF-5375-455C-9EA6-DF929625EA0E}">
        <p15:presenceInfo xmlns:p15="http://schemas.microsoft.com/office/powerpoint/2012/main" userId="S-1-5-21-2382872468-1247272193-1632355849-239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B3A35"/>
    <a:srgbClr val="FF66FF"/>
    <a:srgbClr val="32FE9D"/>
    <a:srgbClr val="FFFF66"/>
    <a:srgbClr val="99CCFF"/>
    <a:srgbClr val="FFCCFF"/>
    <a:srgbClr val="00FF00"/>
    <a:srgbClr val="EB35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69892" autoAdjust="0"/>
  </p:normalViewPr>
  <p:slideViewPr>
    <p:cSldViewPr snapToGrid="0">
      <p:cViewPr varScale="1">
        <p:scale>
          <a:sx n="62" d="100"/>
          <a:sy n="62" d="100"/>
        </p:scale>
        <p:origin x="1987" y="48"/>
      </p:cViewPr>
      <p:guideLst/>
    </p:cSldViewPr>
  </p:slideViewPr>
  <p:outlineViewPr>
    <p:cViewPr>
      <p:scale>
        <a:sx n="33" d="100"/>
        <a:sy n="33" d="100"/>
      </p:scale>
      <p:origin x="0" y="-8442"/>
    </p:cViewPr>
  </p:outlineViewPr>
  <p:notesTextViewPr>
    <p:cViewPr>
      <p:scale>
        <a:sx n="1" d="1"/>
        <a:sy n="1" d="1"/>
      </p:scale>
      <p:origin x="0" y="0"/>
    </p:cViewPr>
  </p:notesTextViewPr>
  <p:notesViewPr>
    <p:cSldViewPr snapToGrid="0">
      <p:cViewPr varScale="1">
        <p:scale>
          <a:sx n="76" d="100"/>
          <a:sy n="76" d="100"/>
        </p:scale>
        <p:origin x="2918" y="5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23845154397782"/>
          <c:y val="4.5000968708926052E-2"/>
          <c:w val="0.87225785041980697"/>
          <c:h val="0.73505968706953118"/>
        </c:manualLayout>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Pt>
            <c:idx val="1"/>
            <c:invertIfNegative val="0"/>
            <c:bubble3D val="0"/>
            <c:spPr>
              <a:solidFill>
                <a:schemeClr val="accent2"/>
              </a:solidFill>
              <a:ln>
                <a:noFill/>
              </a:ln>
              <a:effectLst/>
            </c:spPr>
          </c:dPt>
          <c:dPt>
            <c:idx val="2"/>
            <c:invertIfNegative val="0"/>
            <c:bubble3D val="0"/>
            <c:spPr>
              <a:solidFill>
                <a:schemeClr val="accent6"/>
              </a:solidFill>
              <a:ln>
                <a:noFill/>
              </a:ln>
              <a:effectLst/>
            </c:spPr>
          </c:dPt>
          <c:dPt>
            <c:idx val="3"/>
            <c:invertIfNegative val="0"/>
            <c:bubble3D val="0"/>
            <c:spPr>
              <a:solidFill>
                <a:schemeClr val="accent4"/>
              </a:solidFill>
              <a:ln>
                <a:noFill/>
              </a:ln>
              <a:effectLst/>
            </c:spPr>
          </c:dPt>
          <c:dPt>
            <c:idx val="4"/>
            <c:invertIfNegative val="0"/>
            <c:bubble3D val="0"/>
            <c:spPr>
              <a:solidFill>
                <a:srgbClr val="002060"/>
              </a:solidFill>
              <a:ln>
                <a:noFill/>
              </a:ln>
              <a:effectLst/>
            </c:spPr>
          </c:dPt>
          <c:dPt>
            <c:idx val="5"/>
            <c:invertIfNegative val="0"/>
            <c:bubble3D val="0"/>
            <c:spPr>
              <a:solidFill>
                <a:srgbClr val="7030A0"/>
              </a:solidFill>
              <a:ln>
                <a:noFill/>
              </a:ln>
              <a:effectLst/>
            </c:spPr>
          </c:dPt>
          <c:cat>
            <c:strRef>
              <c:f>Sheet1!$A$2:$A$7</c:f>
              <c:strCache>
                <c:ptCount val="6"/>
                <c:pt idx="0">
                  <c:v>0～14歳</c:v>
                </c:pt>
                <c:pt idx="1">
                  <c:v>15～44歳</c:v>
                </c:pt>
                <c:pt idx="2">
                  <c:v>45～64歳</c:v>
                </c:pt>
                <c:pt idx="3">
                  <c:v>65歳以上</c:v>
                </c:pt>
                <c:pt idx="4">
                  <c:v>70～74歳（再掲）</c:v>
                </c:pt>
                <c:pt idx="5">
                  <c:v>75歳以上（再掲）</c:v>
                </c:pt>
              </c:strCache>
            </c:strRef>
          </c:cat>
          <c:val>
            <c:numRef>
              <c:f>Sheet1!$B$2:$B$7</c:f>
              <c:numCache>
                <c:formatCode>#,##0</c:formatCode>
                <c:ptCount val="6"/>
                <c:pt idx="0">
                  <c:v>164000</c:v>
                </c:pt>
                <c:pt idx="1">
                  <c:v>126000</c:v>
                </c:pt>
                <c:pt idx="2">
                  <c:v>285000</c:v>
                </c:pt>
                <c:pt idx="3">
                  <c:v>754000</c:v>
                </c:pt>
                <c:pt idx="4">
                  <c:v>835000</c:v>
                </c:pt>
                <c:pt idx="5">
                  <c:v>930000</c:v>
                </c:pt>
              </c:numCache>
            </c:numRef>
          </c:val>
        </c:ser>
        <c:dLbls>
          <c:showLegendKey val="0"/>
          <c:showVal val="0"/>
          <c:showCatName val="0"/>
          <c:showSerName val="0"/>
          <c:showPercent val="0"/>
          <c:showBubbleSize val="0"/>
        </c:dLbls>
        <c:gapWidth val="60"/>
        <c:axId val="544327288"/>
        <c:axId val="544328464"/>
      </c:barChart>
      <c:catAx>
        <c:axId val="544327288"/>
        <c:scaling>
          <c:orientation val="minMax"/>
        </c:scaling>
        <c:delete val="1"/>
        <c:axPos val="b"/>
        <c:numFmt formatCode="General" sourceLinked="1"/>
        <c:majorTickMark val="none"/>
        <c:minorTickMark val="none"/>
        <c:tickLblPos val="nextTo"/>
        <c:crossAx val="544328464"/>
        <c:crosses val="autoZero"/>
        <c:auto val="1"/>
        <c:lblAlgn val="ctr"/>
        <c:lblOffset val="100"/>
        <c:noMultiLvlLbl val="0"/>
      </c:catAx>
      <c:valAx>
        <c:axId val="5443284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Segoe UI Emoji" panose="020B0502040204020203" pitchFamily="34" charset="0"/>
                <a:ea typeface="Segoe UI Emoji" panose="020B0502040204020203" pitchFamily="34" charset="0"/>
                <a:cs typeface="+mn-cs"/>
              </a:defRPr>
            </a:pPr>
            <a:endParaRPr lang="ja-JP"/>
          </a:p>
        </c:txPr>
        <c:crossAx val="544327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0.42322</cdr:x>
      <cdr:y>0.58792</cdr:y>
    </cdr:from>
    <cdr:to>
      <cdr:x>0.53048</cdr:x>
      <cdr:y>0.66079</cdr:y>
    </cdr:to>
    <cdr:sp macro="" textlink="">
      <cdr:nvSpPr>
        <cdr:cNvPr id="2" name="テキスト ボックス 24"/>
        <cdr:cNvSpPr txBox="1"/>
      </cdr:nvSpPr>
      <cdr:spPr>
        <a:xfrm xmlns:a="http://schemas.openxmlformats.org/drawingml/2006/main">
          <a:off x="3371999" y="2979934"/>
          <a:ext cx="854625"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b="1" dirty="0" smtClean="0">
              <a:solidFill>
                <a:schemeClr val="bg1"/>
              </a:solidFill>
              <a:latin typeface="BIZ UDPゴシック" panose="020B0400000000000000" pitchFamily="50" charset="-128"/>
              <a:ea typeface="BIZ UDPゴシック" panose="020B0400000000000000" pitchFamily="50" charset="-128"/>
            </a:rPr>
            <a:t>29</a:t>
          </a:r>
          <a:r>
            <a:rPr kumimoji="1" lang="ja-JP" altLang="en-US" b="1" dirty="0" smtClean="0">
              <a:solidFill>
                <a:schemeClr val="bg1"/>
              </a:solidFill>
              <a:latin typeface="BIZ UDPゴシック" panose="020B0400000000000000" pitchFamily="50" charset="-128"/>
              <a:ea typeface="BIZ UDPゴシック" panose="020B0400000000000000" pitchFamily="50" charset="-128"/>
            </a:rPr>
            <a:t>万</a:t>
          </a:r>
          <a:endParaRPr kumimoji="1" lang="ja-JP" altLang="en-US" b="1" dirty="0">
            <a:solidFill>
              <a:schemeClr val="bg1"/>
            </a:solidFill>
            <a:latin typeface="BIZ UDPゴシック" panose="020B0400000000000000" pitchFamily="50" charset="-128"/>
            <a:ea typeface="BIZ UDPゴシック" panose="020B0400000000000000" pitchFamily="50" charset="-128"/>
          </a:endParaRPr>
        </a:p>
      </cdr:txBody>
    </cdr:sp>
  </cdr:relSizeAnchor>
  <cdr:relSizeAnchor xmlns:cdr="http://schemas.openxmlformats.org/drawingml/2006/chartDrawing">
    <cdr:from>
      <cdr:x>0.55604</cdr:x>
      <cdr:y>0.29472</cdr:y>
    </cdr:from>
    <cdr:to>
      <cdr:x>0.63098</cdr:x>
      <cdr:y>0.82505</cdr:y>
    </cdr:to>
    <cdr:sp macro="" textlink="">
      <cdr:nvSpPr>
        <cdr:cNvPr id="3" name="右カーブ矢印 2"/>
        <cdr:cNvSpPr/>
      </cdr:nvSpPr>
      <cdr:spPr>
        <a:xfrm xmlns:a="http://schemas.openxmlformats.org/drawingml/2006/main" rot="13483681">
          <a:off x="4430249" y="1493837"/>
          <a:ext cx="597106" cy="2687998"/>
        </a:xfrm>
        <a:prstGeom xmlns:a="http://schemas.openxmlformats.org/drawingml/2006/main" prst="curvedRightArrow">
          <a:avLst/>
        </a:prstGeom>
        <a:solidFill xmlns:a="http://schemas.openxmlformats.org/drawingml/2006/main">
          <a:srgbClr val="FF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endParaRPr kumimoji="1" lang="ja-JP" altLang="en-US">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2C0D24-B869-4B2C-9591-EA1751B8962D}" type="datetimeFigureOut">
              <a:rPr kumimoji="1" lang="ja-JP" altLang="en-US" smtClean="0"/>
              <a:t>2022/5/31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23D63-5A61-4976-AD1D-C0F9B71B3573}" type="slidenum">
              <a:rPr kumimoji="1" lang="ja-JP" altLang="en-US" smtClean="0"/>
              <a:t>‹#›</a:t>
            </a:fld>
            <a:endParaRPr kumimoji="1" lang="ja-JP" altLang="en-US"/>
          </a:p>
        </p:txBody>
      </p:sp>
    </p:spTree>
    <p:extLst>
      <p:ext uri="{BB962C8B-B14F-4D97-AF65-F5344CB8AC3E}">
        <p14:creationId xmlns:p14="http://schemas.microsoft.com/office/powerpoint/2010/main" val="28844445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a:xfrm>
            <a:off x="1371600" y="4400550"/>
            <a:ext cx="4114800" cy="3600450"/>
          </a:xfrm>
        </p:spPr>
        <p:txBody>
          <a:bodyPr/>
          <a:lstStyle/>
          <a:p>
            <a:r>
              <a:rPr kumimoji="1" lang="ja-JP" altLang="en-US" sz="1600" dirty="0" smtClean="0"/>
              <a:t>それでは健康保険制度と、ライオン健康保険組合についてご説明いたします。</a:t>
            </a:r>
            <a:endParaRPr kumimoji="1" lang="ja-JP" altLang="en-US" sz="1600" dirty="0"/>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1</a:t>
            </a:fld>
            <a:endParaRPr kumimoji="1" lang="ja-JP" altLang="en-US"/>
          </a:p>
        </p:txBody>
      </p:sp>
    </p:spTree>
    <p:extLst>
      <p:ext uri="{BB962C8B-B14F-4D97-AF65-F5344CB8AC3E}">
        <p14:creationId xmlns:p14="http://schemas.microsoft.com/office/powerpoint/2010/main" val="3278830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a:xfrm>
            <a:off x="1371600" y="4400550"/>
            <a:ext cx="4114800" cy="3600450"/>
          </a:xfrm>
        </p:spPr>
        <p:txBody>
          <a:bodyPr/>
          <a:lstStyle/>
          <a:p>
            <a:r>
              <a:rPr kumimoji="1" lang="ja-JP" altLang="en-US" sz="1600" dirty="0" smtClean="0"/>
              <a:t>健康保険とは、「労働者やその労働者が扶養している人の業務災害以外の疾病、負傷、死亡、出産に関して保険給付を行い、国民の生活の安定と福祉の向上に寄与すること」と定められています。</a:t>
            </a:r>
            <a:endParaRPr kumimoji="1" lang="en-US" altLang="ja-JP" sz="1600" dirty="0" smtClean="0"/>
          </a:p>
          <a:p>
            <a:r>
              <a:rPr lang="ja-JP" altLang="en-US" sz="1600" dirty="0" smtClean="0"/>
              <a:t>仕事でケガや病気に罹った場合は健康保険の対象ではありません。</a:t>
            </a:r>
            <a:endParaRPr kumimoji="1" lang="ja-JP" altLang="en-US" sz="1600" dirty="0"/>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10</a:t>
            </a:fld>
            <a:endParaRPr kumimoji="1" lang="ja-JP" altLang="en-US"/>
          </a:p>
        </p:txBody>
      </p:sp>
    </p:spTree>
    <p:extLst>
      <p:ext uri="{BB962C8B-B14F-4D97-AF65-F5344CB8AC3E}">
        <p14:creationId xmlns:p14="http://schemas.microsoft.com/office/powerpoint/2010/main" val="4016635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a:xfrm>
            <a:off x="1371600" y="4400550"/>
            <a:ext cx="4114800" cy="3600450"/>
          </a:xfrm>
        </p:spPr>
        <p:txBody>
          <a:bodyPr/>
          <a:lstStyle/>
          <a:p>
            <a:r>
              <a:rPr kumimoji="1" lang="ja-JP" altLang="en-US" sz="1600" dirty="0" smtClean="0"/>
              <a:t>もし業務上で負傷やケガをした場合は、労働者災害補償保険の適用になります。</a:t>
            </a:r>
            <a:endParaRPr kumimoji="1" lang="en-US" altLang="ja-JP" sz="1600" dirty="0" smtClean="0"/>
          </a:p>
          <a:p>
            <a:r>
              <a:rPr kumimoji="1" lang="ja-JP" altLang="en-US" sz="1600" dirty="0" smtClean="0"/>
              <a:t>仕事中のケガや負傷はもちろんの事、</a:t>
            </a:r>
            <a:r>
              <a:rPr lang="ja-JP" altLang="en-US" sz="1600" dirty="0" smtClean="0"/>
              <a:t>通勤途上で保険事故にあった場合にも適用されます。</a:t>
            </a:r>
            <a:endParaRPr kumimoji="1" lang="en-US" altLang="ja-JP" sz="1600" dirty="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11</a:t>
            </a:fld>
            <a:endParaRPr kumimoji="1" lang="ja-JP" altLang="en-US"/>
          </a:p>
        </p:txBody>
      </p:sp>
    </p:spTree>
    <p:extLst>
      <p:ext uri="{BB962C8B-B14F-4D97-AF65-F5344CB8AC3E}">
        <p14:creationId xmlns:p14="http://schemas.microsoft.com/office/powerpoint/2010/main" val="979812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a:xfrm>
            <a:off x="1371600" y="4400549"/>
            <a:ext cx="4114800" cy="4284663"/>
          </a:xfrm>
        </p:spPr>
        <p:txBody>
          <a:bodyPr/>
          <a:lstStyle/>
          <a:p>
            <a:r>
              <a:rPr lang="ja-JP" altLang="en-US" sz="1600" dirty="0" smtClean="0"/>
              <a:t>健康保険法では、健康保険に加入した人を被保険者と言います。</a:t>
            </a:r>
            <a:endParaRPr lang="en-US" altLang="ja-JP" sz="1600" dirty="0" smtClean="0"/>
          </a:p>
          <a:p>
            <a:r>
              <a:rPr kumimoji="1" lang="ja-JP" altLang="en-US" sz="1600" dirty="0" smtClean="0"/>
              <a:t>つまり、働いている皆さん</a:t>
            </a:r>
            <a:r>
              <a:rPr lang="ja-JP" altLang="en-US" sz="1600" dirty="0" smtClean="0"/>
              <a:t>が健康保険の被保険者となります。　その被保険者に扶養されている人を、被扶養者と言います。</a:t>
            </a:r>
            <a:endParaRPr lang="en-US" altLang="ja-JP" sz="1600" dirty="0" smtClean="0"/>
          </a:p>
          <a:p>
            <a:r>
              <a:rPr kumimoji="1" lang="ja-JP" altLang="en-US" sz="1600" dirty="0" smtClean="0"/>
              <a:t>健康保険に加入した場合には、健康保険証が貰えます。この健康保険証は健康保険の被保険者・被扶養者であるということの証明です。</a:t>
            </a:r>
            <a:endParaRPr kumimoji="1" lang="en-US" altLang="ja-JP" sz="1600" dirty="0" smtClean="0"/>
          </a:p>
          <a:p>
            <a:r>
              <a:rPr kumimoji="1" lang="ja-JP" altLang="en-US" sz="1600" dirty="0" smtClean="0"/>
              <a:t>そして、マイナンバーカードも健康保険証として利用することができます。</a:t>
            </a:r>
            <a:endParaRPr kumimoji="1" lang="en-US" altLang="ja-JP" sz="1600" dirty="0" smtClean="0"/>
          </a:p>
          <a:p>
            <a:r>
              <a:rPr lang="ja-JP" altLang="en-US" sz="1600" dirty="0" smtClean="0"/>
              <a:t>もし、私事で病気やケガをした場合に、医療機関にこの健康保険証やマイナンバーカードを提示すると、受けた医療の費用に対して、保険者から医療費が補填されることになります。　また、健康保険組合に加入している場合には、規約で補填額が増額になる事があります。これを付加給付と言います。</a:t>
            </a:r>
            <a:endParaRPr lang="en-US" altLang="ja-JP" sz="1600" dirty="0" smtClean="0"/>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12</a:t>
            </a:fld>
            <a:endParaRPr kumimoji="1" lang="ja-JP" altLang="en-US"/>
          </a:p>
        </p:txBody>
      </p:sp>
    </p:spTree>
    <p:extLst>
      <p:ext uri="{BB962C8B-B14F-4D97-AF65-F5344CB8AC3E}">
        <p14:creationId xmlns:p14="http://schemas.microsoft.com/office/powerpoint/2010/main" val="3220968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a:xfrm>
            <a:off x="1371600" y="4400550"/>
            <a:ext cx="4114800" cy="3600450"/>
          </a:xfrm>
        </p:spPr>
        <p:txBody>
          <a:bodyPr/>
          <a:lstStyle/>
          <a:p>
            <a:r>
              <a:rPr kumimoji="1" lang="ja-JP" altLang="en-US" sz="1600" dirty="0" smtClean="0"/>
              <a:t>それでは、次にその健康保険組合についてご説明いたします。</a:t>
            </a:r>
            <a:endParaRPr kumimoji="1" lang="en-US" altLang="ja-JP" sz="1600" dirty="0" smtClean="0"/>
          </a:p>
          <a:p>
            <a:endParaRPr kumimoji="1" lang="en-US" altLang="ja-JP" sz="1600" dirty="0" smtClean="0"/>
          </a:p>
          <a:p>
            <a:r>
              <a:rPr lang="ja-JP" altLang="en-US" sz="1600" dirty="0" smtClean="0"/>
              <a:t>健康保険組合は、健康保険法に則って健康保険事業を行う法人になります。</a:t>
            </a:r>
            <a:endParaRPr lang="en-US" altLang="ja-JP" sz="1600" dirty="0" smtClean="0"/>
          </a:p>
          <a:p>
            <a:r>
              <a:rPr kumimoji="1" lang="ja-JP" altLang="en-US" sz="1600" dirty="0" smtClean="0"/>
              <a:t>健康</a:t>
            </a:r>
            <a:r>
              <a:rPr lang="ja-JP" altLang="en-US" sz="1600" dirty="0" smtClean="0"/>
              <a:t>保険組合には色々な役割やサービスがあります。</a:t>
            </a:r>
            <a:endParaRPr lang="en-US" altLang="ja-JP" sz="1600" dirty="0" smtClean="0"/>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13</a:t>
            </a:fld>
            <a:endParaRPr kumimoji="1" lang="ja-JP" altLang="en-US"/>
          </a:p>
        </p:txBody>
      </p:sp>
    </p:spTree>
    <p:extLst>
      <p:ext uri="{BB962C8B-B14F-4D97-AF65-F5344CB8AC3E}">
        <p14:creationId xmlns:p14="http://schemas.microsoft.com/office/powerpoint/2010/main" val="2506129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a:xfrm>
            <a:off x="1371600" y="4400550"/>
            <a:ext cx="4114800" cy="3600450"/>
          </a:xfrm>
        </p:spPr>
        <p:txBody>
          <a:bodyPr/>
          <a:lstStyle/>
          <a:p>
            <a:r>
              <a:rPr kumimoji="1" lang="ja-JP" altLang="en-US" sz="1600" dirty="0" smtClean="0"/>
              <a:t>健康保険組合は、被保険者と被扶養者の健康を増進するため、大きく二つの事業を行っています。</a:t>
            </a:r>
            <a:endParaRPr kumimoji="1" lang="en-US" altLang="ja-JP" sz="1600" dirty="0" smtClean="0"/>
          </a:p>
          <a:p>
            <a:r>
              <a:rPr lang="ja-JP" altLang="en-US" sz="1600" dirty="0"/>
              <a:t>一</a:t>
            </a:r>
            <a:r>
              <a:rPr lang="ja-JP" altLang="en-US" sz="1600" dirty="0" smtClean="0"/>
              <a:t>つは適用給付事業、もう一つは保健事業になります。</a:t>
            </a:r>
            <a:endParaRPr lang="en-US" altLang="ja-JP" sz="1600" dirty="0" smtClean="0"/>
          </a:p>
          <a:p>
            <a:r>
              <a:rPr lang="ja-JP" altLang="en-US" sz="1600" dirty="0" smtClean="0"/>
              <a:t>適用給付事業は、被保険者、被扶養者を保険の対象として、保険に加入させて、それぞれの保険事故に対して、被保険者にお金をしはらっています。</a:t>
            </a:r>
            <a:endParaRPr lang="en-US" altLang="ja-JP" sz="1600" dirty="0" smtClean="0"/>
          </a:p>
          <a:p>
            <a:r>
              <a:rPr kumimoji="1" lang="ja-JP" altLang="en-US" sz="1600" dirty="0" smtClean="0"/>
              <a:t>保健事業とは、被保険者の健康増進の為に、</a:t>
            </a:r>
            <a:r>
              <a:rPr lang="ja-JP" altLang="en-US" sz="1600" dirty="0"/>
              <a:t>健康診断や婦人科健診を</a:t>
            </a:r>
            <a:r>
              <a:rPr kumimoji="1" lang="ja-JP" altLang="en-US" sz="1600" dirty="0" smtClean="0"/>
              <a:t>実施したり、健康施策を推進する為、様々な企画を実施しています。</a:t>
            </a:r>
            <a:endParaRPr kumimoji="1" lang="ja-JP" altLang="en-US" sz="1600" dirty="0"/>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14</a:t>
            </a:fld>
            <a:endParaRPr kumimoji="1" lang="ja-JP" altLang="en-US"/>
          </a:p>
        </p:txBody>
      </p:sp>
    </p:spTree>
    <p:extLst>
      <p:ext uri="{BB962C8B-B14F-4D97-AF65-F5344CB8AC3E}">
        <p14:creationId xmlns:p14="http://schemas.microsoft.com/office/powerpoint/2010/main" val="674719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a:xfrm>
            <a:off x="1371600" y="4400549"/>
            <a:ext cx="4114800" cy="4532435"/>
          </a:xfrm>
        </p:spPr>
        <p:txBody>
          <a:bodyPr/>
          <a:lstStyle/>
          <a:p>
            <a:r>
              <a:rPr kumimoji="1" lang="ja-JP" altLang="en-US" sz="1600" dirty="0" smtClean="0"/>
              <a:t>それで</a:t>
            </a:r>
            <a:r>
              <a:rPr lang="ja-JP" altLang="en-US" sz="1600" dirty="0"/>
              <a:t>は、適用給付</a:t>
            </a:r>
            <a:r>
              <a:rPr lang="ja-JP" altLang="en-US" sz="1600" dirty="0" smtClean="0"/>
              <a:t>事業をご説明いたします。</a:t>
            </a:r>
            <a:endParaRPr lang="en-US" altLang="ja-JP" sz="1600" dirty="0" smtClean="0"/>
          </a:p>
          <a:p>
            <a:r>
              <a:rPr lang="ja-JP" altLang="en-US" sz="1600" dirty="0" smtClean="0"/>
              <a:t>適用</a:t>
            </a:r>
            <a:r>
              <a:rPr kumimoji="1" lang="ja-JP" altLang="en-US" sz="1600" dirty="0" smtClean="0"/>
              <a:t>給付事業とは、</a:t>
            </a:r>
            <a:r>
              <a:rPr lang="ja-JP" altLang="en-US" sz="1600" dirty="0"/>
              <a:t>社員を健康保険</a:t>
            </a:r>
            <a:r>
              <a:rPr lang="ja-JP" altLang="en-US" sz="1600" dirty="0" smtClean="0"/>
              <a:t>組合に</a:t>
            </a:r>
            <a:r>
              <a:rPr kumimoji="1" lang="ja-JP" altLang="en-US" sz="1600" dirty="0" smtClean="0"/>
              <a:t>加入させること、また、結婚をした場合や、子供が生まれた場合、両親と同居する等、等被扶養者を増加させるときに、事業主からの申請に基づいて被扶養者として加入させます。</a:t>
            </a:r>
            <a:endParaRPr kumimoji="1" lang="en-US" altLang="ja-JP" sz="1600" dirty="0" smtClean="0"/>
          </a:p>
          <a:p>
            <a:r>
              <a:rPr kumimoji="1" lang="ja-JP" altLang="en-US" sz="1600" dirty="0" smtClean="0"/>
              <a:t>また、逆に、子供が働き出し、別の健康保険組合に加入したり、配偶者が別に仕事を開始した事により、別の保険者の被保険者になったり、扶養を外れる場合に手続きを行います。</a:t>
            </a:r>
            <a:endParaRPr kumimoji="1" lang="en-US" altLang="ja-JP" sz="1600" dirty="0" smtClean="0"/>
          </a:p>
          <a:p>
            <a:r>
              <a:rPr kumimoji="1" lang="ja-JP" altLang="en-US" sz="1600" dirty="0" smtClean="0"/>
              <a:t>また、給付事業とは、実際にケガや病気、出産の様な保険の対象事項が被保険者や被扶養者に生じた場合にお金を支払う手続きを行います。</a:t>
            </a:r>
            <a:endParaRPr kumimoji="1" lang="ja-JP" altLang="en-US" sz="1600" dirty="0"/>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15</a:t>
            </a:fld>
            <a:endParaRPr kumimoji="1" lang="ja-JP" altLang="en-US"/>
          </a:p>
        </p:txBody>
      </p:sp>
    </p:spTree>
    <p:extLst>
      <p:ext uri="{BB962C8B-B14F-4D97-AF65-F5344CB8AC3E}">
        <p14:creationId xmlns:p14="http://schemas.microsoft.com/office/powerpoint/2010/main" val="2172268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a:xfrm>
            <a:off x="1371600" y="4400550"/>
            <a:ext cx="4114800" cy="3600450"/>
          </a:xfrm>
        </p:spPr>
        <p:txBody>
          <a:bodyPr/>
          <a:lstStyle/>
          <a:p>
            <a:r>
              <a:rPr kumimoji="1" lang="ja-JP" altLang="en-US" sz="1400" dirty="0" smtClean="0"/>
              <a:t>適用・給付業務の中の、保険給付事業についてご説明いたします。</a:t>
            </a:r>
            <a:endParaRPr kumimoji="1" lang="en-US" altLang="ja-JP" sz="1400" dirty="0" smtClean="0"/>
          </a:p>
          <a:p>
            <a:r>
              <a:rPr lang="ja-JP" altLang="en-US" sz="1400" dirty="0" smtClean="0"/>
              <a:t>保険給付事業は、健康保険組合にとって、最も重要な業務であり、本業と言えるものです。また、被保険者である社員にとっても最も関係の深い事業です。</a:t>
            </a:r>
            <a:endParaRPr lang="en-US" altLang="ja-JP" sz="1400" dirty="0" smtClean="0"/>
          </a:p>
          <a:p>
            <a:endParaRPr kumimoji="1" lang="en-US" altLang="ja-JP" sz="1400" dirty="0"/>
          </a:p>
          <a:p>
            <a:r>
              <a:rPr lang="ja-JP" altLang="en-US" sz="1400" dirty="0" smtClean="0"/>
              <a:t>保険給付とは、被保険者本人や、被扶養者がケガや病気、出産した場合に、被保険者本人に給付を行うものです。</a:t>
            </a:r>
            <a:endParaRPr lang="en-US" altLang="ja-JP" sz="1400" dirty="0" smtClean="0"/>
          </a:p>
          <a:p>
            <a:r>
              <a:rPr lang="ja-JP" altLang="en-US" sz="1400" dirty="0" smtClean="0"/>
              <a:t>被扶養者である家族が保険事故にあった場合にも、被保険者本人に給付されます。</a:t>
            </a:r>
            <a:endParaRPr kumimoji="1" lang="ja-JP" altLang="en-US" sz="1400" dirty="0"/>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16</a:t>
            </a:fld>
            <a:endParaRPr kumimoji="1" lang="ja-JP" altLang="en-US"/>
          </a:p>
        </p:txBody>
      </p:sp>
    </p:spTree>
    <p:extLst>
      <p:ext uri="{BB962C8B-B14F-4D97-AF65-F5344CB8AC3E}">
        <p14:creationId xmlns:p14="http://schemas.microsoft.com/office/powerpoint/2010/main" val="2087232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a:xfrm>
            <a:off x="1371600" y="4400550"/>
            <a:ext cx="4114800" cy="3600450"/>
          </a:xfrm>
        </p:spPr>
        <p:txBody>
          <a:bodyPr/>
          <a:lstStyle/>
          <a:p>
            <a:r>
              <a:rPr kumimoji="1" lang="ja-JP" altLang="en-US" sz="1600" dirty="0" smtClean="0"/>
              <a:t>また、ライオン健康保険組合の場合は、健康保険法で定められた給付以外にも、健康保険組合の規約で定められた独自の給付が支払われます。</a:t>
            </a:r>
            <a:endParaRPr kumimoji="1" lang="en-US" altLang="ja-JP" sz="1600" dirty="0" smtClean="0"/>
          </a:p>
          <a:p>
            <a:r>
              <a:rPr lang="ja-JP" altLang="en-US" sz="1600" dirty="0" smtClean="0"/>
              <a:t>これを付加給付と言います。</a:t>
            </a:r>
            <a:endParaRPr kumimoji="1" lang="ja-JP" altLang="en-US" sz="1600" dirty="0"/>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17</a:t>
            </a:fld>
            <a:endParaRPr kumimoji="1" lang="ja-JP" altLang="en-US"/>
          </a:p>
        </p:txBody>
      </p:sp>
    </p:spTree>
    <p:extLst>
      <p:ext uri="{BB962C8B-B14F-4D97-AF65-F5344CB8AC3E}">
        <p14:creationId xmlns:p14="http://schemas.microsoft.com/office/powerpoint/2010/main" val="6685464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a:xfrm>
            <a:off x="1371600" y="4400550"/>
            <a:ext cx="4114800" cy="3600450"/>
          </a:xfrm>
        </p:spPr>
        <p:txBody>
          <a:bodyPr/>
          <a:lstStyle/>
          <a:p>
            <a:r>
              <a:rPr kumimoji="1" lang="ja-JP" altLang="en-US" sz="1600" dirty="0" smtClean="0"/>
              <a:t>つぎに、健康保険法で定められた主な給付についてご説明いたします。</a:t>
            </a:r>
            <a:endParaRPr kumimoji="1" lang="ja-JP" altLang="en-US" sz="1600" dirty="0"/>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18</a:t>
            </a:fld>
            <a:endParaRPr kumimoji="1" lang="ja-JP" altLang="en-US"/>
          </a:p>
        </p:txBody>
      </p:sp>
    </p:spTree>
    <p:extLst>
      <p:ext uri="{BB962C8B-B14F-4D97-AF65-F5344CB8AC3E}">
        <p14:creationId xmlns:p14="http://schemas.microsoft.com/office/powerpoint/2010/main" val="865686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a:xfrm>
            <a:off x="1371600" y="4400550"/>
            <a:ext cx="4114800" cy="3708470"/>
          </a:xfrm>
        </p:spPr>
        <p:txBody>
          <a:bodyPr/>
          <a:lstStyle/>
          <a:p>
            <a:r>
              <a:rPr kumimoji="1" lang="ja-JP" altLang="en-US" sz="1600" dirty="0" smtClean="0"/>
              <a:t>まずは療養の給付というものです。</a:t>
            </a:r>
            <a:endParaRPr kumimoji="1" lang="en-US" altLang="ja-JP" sz="1600" dirty="0" smtClean="0"/>
          </a:p>
          <a:p>
            <a:r>
              <a:rPr lang="ja-JP" altLang="en-US" sz="1600" dirty="0" smtClean="0"/>
              <a:t>この給付は、最も利用されている給付になります。</a:t>
            </a:r>
            <a:endParaRPr lang="en-US" altLang="ja-JP" sz="1600" dirty="0" smtClean="0"/>
          </a:p>
          <a:p>
            <a:r>
              <a:rPr kumimoji="1" lang="ja-JP" altLang="en-US" sz="1600" dirty="0" smtClean="0"/>
              <a:t>被保険者の皆さんが、病気をしたりケガをした際に診療所や病院に行って医療行為を受けた場合に、その医療費の７割が健康保険組合から支払われます。</a:t>
            </a:r>
            <a:endParaRPr kumimoji="1" lang="en-US" altLang="ja-JP" sz="1600" dirty="0" smtClean="0"/>
          </a:p>
          <a:p>
            <a:r>
              <a:rPr lang="ja-JP" altLang="en-US" sz="1600" dirty="0"/>
              <a:t>皆</a:t>
            </a:r>
            <a:r>
              <a:rPr lang="ja-JP" altLang="en-US" sz="1600" dirty="0" smtClean="0"/>
              <a:t>さんが医療機関の窓口で３割の負担で済むのは、この制度によります。</a:t>
            </a:r>
            <a:endParaRPr kumimoji="1" lang="en-US" altLang="ja-JP" sz="1600" dirty="0" smtClean="0"/>
          </a:p>
          <a:p>
            <a:endParaRPr kumimoji="1" lang="ja-JP" altLang="en-US" sz="1600" dirty="0"/>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19</a:t>
            </a:fld>
            <a:endParaRPr kumimoji="1" lang="ja-JP" altLang="en-US"/>
          </a:p>
        </p:txBody>
      </p:sp>
    </p:spTree>
    <p:extLst>
      <p:ext uri="{BB962C8B-B14F-4D97-AF65-F5344CB8AC3E}">
        <p14:creationId xmlns:p14="http://schemas.microsoft.com/office/powerpoint/2010/main" val="3751740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a:xfrm>
            <a:off x="1371600" y="4400550"/>
            <a:ext cx="4114800" cy="3600450"/>
          </a:xfrm>
        </p:spPr>
        <p:txBody>
          <a:bodyPr/>
          <a:lstStyle/>
          <a:p>
            <a:r>
              <a:rPr kumimoji="1" lang="ja-JP" altLang="en-US" sz="1600" dirty="0" smtClean="0"/>
              <a:t>今回</a:t>
            </a:r>
            <a:r>
              <a:rPr lang="ja-JP" altLang="en-US" sz="1600" dirty="0" smtClean="0"/>
              <a:t>説明する内容は、健康保険制度とはそもそも何か？　　健康保険制度を含めた、日本の社会保険制度はどういうものか？　　当社の健康保険制度について、厚生労働省が毎年発表しているスコアリングレポートとはなにか？　　当健康保険組合の活動についてご説明いたします。</a:t>
            </a:r>
            <a:endParaRPr kumimoji="1" lang="ja-JP" altLang="en-US" sz="1600" dirty="0"/>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2</a:t>
            </a:fld>
            <a:endParaRPr kumimoji="1" lang="ja-JP" altLang="en-US"/>
          </a:p>
        </p:txBody>
      </p:sp>
    </p:spTree>
    <p:extLst>
      <p:ext uri="{BB962C8B-B14F-4D97-AF65-F5344CB8AC3E}">
        <p14:creationId xmlns:p14="http://schemas.microsoft.com/office/powerpoint/2010/main" val="12293455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a:xfrm>
            <a:off x="1371600" y="4400550"/>
            <a:ext cx="4114800" cy="3600450"/>
          </a:xfrm>
        </p:spPr>
        <p:txBody>
          <a:bodyPr/>
          <a:lstStyle/>
          <a:p>
            <a:r>
              <a:rPr kumimoji="1" lang="ja-JP" altLang="en-US" sz="1600" dirty="0" smtClean="0"/>
              <a:t>先ほどの内容を図にしたものです。これは、本来の治療と医療費の流れです。</a:t>
            </a:r>
            <a:endParaRPr kumimoji="1" lang="en-US" altLang="ja-JP" sz="1600" dirty="0" smtClean="0"/>
          </a:p>
          <a:p>
            <a:r>
              <a:rPr kumimoji="1" lang="ja-JP" altLang="en-US" sz="1600" dirty="0" smtClean="0"/>
              <a:t>本来は①の医療行為があり、②で被保険者本人から１０割を医療機関に支払います。　その後医療機関で</a:t>
            </a:r>
            <a:r>
              <a:rPr lang="ja-JP" altLang="en-US" sz="1600" dirty="0"/>
              <a:t>治療</a:t>
            </a:r>
            <a:r>
              <a:rPr lang="ja-JP" altLang="en-US" sz="1600" dirty="0" smtClean="0"/>
              <a:t>をうけた</a:t>
            </a:r>
            <a:r>
              <a:rPr lang="ja-JP" altLang="en-US" sz="1600" dirty="0"/>
              <a:t>事</a:t>
            </a:r>
            <a:r>
              <a:rPr lang="ja-JP" altLang="en-US" sz="1600" dirty="0" smtClean="0"/>
              <a:t>を知った健康保険組合が、③で７割を被保険者に支払うという　ことになります。　しかし、これですと、</a:t>
            </a:r>
            <a:r>
              <a:rPr lang="ja-JP" altLang="en-US" sz="1600" dirty="0"/>
              <a:t>被</a:t>
            </a:r>
            <a:r>
              <a:rPr lang="ja-JP" altLang="en-US" sz="1600" dirty="0" smtClean="0"/>
              <a:t>保険者が一旦１０割を立て替えることになるため、負担が大きくなってしまいます。</a:t>
            </a:r>
            <a:endParaRPr lang="en-US" altLang="ja-JP" sz="1600" dirty="0" smtClean="0"/>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20</a:t>
            </a:fld>
            <a:endParaRPr kumimoji="1" lang="ja-JP" altLang="en-US"/>
          </a:p>
        </p:txBody>
      </p:sp>
    </p:spTree>
    <p:extLst>
      <p:ext uri="{BB962C8B-B14F-4D97-AF65-F5344CB8AC3E}">
        <p14:creationId xmlns:p14="http://schemas.microsoft.com/office/powerpoint/2010/main" val="1648886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a:xfrm>
            <a:off x="1371600" y="4400550"/>
            <a:ext cx="4114800" cy="3600450"/>
          </a:xfrm>
        </p:spPr>
        <p:txBody>
          <a:bodyPr/>
          <a:lstStyle/>
          <a:p>
            <a:r>
              <a:rPr kumimoji="1" lang="ja-JP" altLang="en-US" sz="1600" dirty="0" smtClean="0"/>
              <a:t>そこで実際のところは、①の医療行為があった場合、②で本人は３割を医療機関に支払います。　そして③によって医療機関からライオン健康保険組合に請求が発生し、④で７割</a:t>
            </a:r>
            <a:r>
              <a:rPr lang="ja-JP" altLang="en-US" sz="1600" dirty="0" smtClean="0"/>
              <a:t>を直接ライオン健康保険組合から医療機関に支払います。この④を療養の給付と言います。</a:t>
            </a:r>
            <a:endParaRPr lang="en-US" altLang="ja-JP" sz="1600" dirty="0" smtClean="0"/>
          </a:p>
          <a:p>
            <a:r>
              <a:rPr kumimoji="1" lang="ja-JP" altLang="en-US" sz="1600" dirty="0" smtClean="0"/>
              <a:t>これにより、被保険者本人の医療機関窓口での支払いを抑えることが可能になっています。</a:t>
            </a:r>
            <a:endParaRPr kumimoji="1" lang="en-US" altLang="ja-JP" sz="1600" dirty="0" smtClean="0"/>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21</a:t>
            </a:fld>
            <a:endParaRPr kumimoji="1" lang="ja-JP" altLang="en-US"/>
          </a:p>
        </p:txBody>
      </p:sp>
    </p:spTree>
    <p:extLst>
      <p:ext uri="{BB962C8B-B14F-4D97-AF65-F5344CB8AC3E}">
        <p14:creationId xmlns:p14="http://schemas.microsoft.com/office/powerpoint/2010/main" val="3557101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a:xfrm>
            <a:off x="1371600" y="4400550"/>
            <a:ext cx="4114800" cy="3600450"/>
          </a:xfrm>
        </p:spPr>
        <p:txBody>
          <a:bodyPr/>
          <a:lstStyle/>
          <a:p>
            <a:r>
              <a:rPr kumimoji="1" lang="ja-JP" altLang="en-US" sz="1600" dirty="0" smtClean="0"/>
              <a:t>つぎに高額</a:t>
            </a:r>
            <a:r>
              <a:rPr lang="ja-JP" altLang="en-US" sz="1600" dirty="0" smtClean="0"/>
              <a:t>療養費です。　これは先ほど説明した療養の給付を受けた場合に、本人の窓口負担額がかなり高額になった場合の制度です。　例えは、医療費が１０００万円の治療の場合、本人窓口での負担が３００万円になってしまいます。</a:t>
            </a:r>
            <a:r>
              <a:rPr kumimoji="1" lang="ja-JP" altLang="en-US" sz="1600" dirty="0" smtClean="0"/>
              <a:t>この様に窓口での支払さえ高額になった場合に支払われる給付です。　この制度は本人が支払う限度額が決められており、その支払限度額を超えた部分が高額療養費として補填されます。</a:t>
            </a:r>
            <a:endParaRPr kumimoji="1" lang="en-US" altLang="ja-JP" sz="1600" dirty="0" smtClean="0"/>
          </a:p>
          <a:p>
            <a:r>
              <a:rPr kumimoji="1" lang="ja-JP" altLang="en-US" sz="1600" dirty="0" smtClean="0"/>
              <a:t>　</a:t>
            </a:r>
            <a:endParaRPr kumimoji="1" lang="ja-JP" altLang="en-US" sz="1600" dirty="0"/>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22</a:t>
            </a:fld>
            <a:endParaRPr kumimoji="1" lang="ja-JP" altLang="en-US"/>
          </a:p>
        </p:txBody>
      </p:sp>
    </p:spTree>
    <p:extLst>
      <p:ext uri="{BB962C8B-B14F-4D97-AF65-F5344CB8AC3E}">
        <p14:creationId xmlns:p14="http://schemas.microsoft.com/office/powerpoint/2010/main" val="1745389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371600" y="4400550"/>
            <a:ext cx="4114800" cy="3600450"/>
          </a:xfrm>
        </p:spPr>
        <p:txBody>
          <a:bodyPr/>
          <a:lstStyle/>
          <a:p>
            <a:r>
              <a:rPr lang="ja-JP" altLang="en-US" sz="1600" dirty="0" smtClean="0"/>
              <a:t>高額療養費の仕組みを図で説明いたします。①が医療現場で掛った費用の総額になります。　②は①の３割りになります。　その３割が③の自己負担限度額を超える④の部分が高額療養費として、健康保険組合から支払われます。</a:t>
            </a:r>
            <a:endParaRPr lang="en-US" altLang="ja-JP" sz="1600" dirty="0" smtClean="0"/>
          </a:p>
          <a:p>
            <a:r>
              <a:rPr lang="ja-JP" altLang="en-US" sz="1600" dirty="0" smtClean="0"/>
              <a:t>健康保険法では④の高額療養費は直接被保険者本人に支払われますが、次に説明する限度額認定制度を利用すると、④を健康保険組合から直接医療機関に支払う為、被保険者本人の実際の支払は③までで済むと言う事です。</a:t>
            </a:r>
            <a:endParaRPr lang="en-US" altLang="ja-JP" sz="1600" dirty="0" smtClean="0"/>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23</a:t>
            </a:fld>
            <a:endParaRPr kumimoji="1" lang="ja-JP" altLang="en-US"/>
          </a:p>
        </p:txBody>
      </p:sp>
    </p:spTree>
    <p:extLst>
      <p:ext uri="{BB962C8B-B14F-4D97-AF65-F5344CB8AC3E}">
        <p14:creationId xmlns:p14="http://schemas.microsoft.com/office/powerpoint/2010/main" val="3554060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a:xfrm>
            <a:off x="1371600" y="4400550"/>
            <a:ext cx="4114800" cy="3600450"/>
          </a:xfrm>
        </p:spPr>
        <p:txBody>
          <a:bodyPr/>
          <a:lstStyle/>
          <a:p>
            <a:r>
              <a:rPr kumimoji="1" lang="ja-JP" altLang="en-US" sz="1600" dirty="0" smtClean="0"/>
              <a:t>先ほど触れた制度がこの限度額認定申請制度になります。</a:t>
            </a:r>
            <a:endParaRPr kumimoji="1" lang="en-US" altLang="ja-JP" sz="1600" dirty="0" smtClean="0"/>
          </a:p>
          <a:p>
            <a:r>
              <a:rPr lang="ja-JP" altLang="en-US" sz="1600" dirty="0" smtClean="0"/>
              <a:t>この制度を利用すると、本人の医療機関窓口の支払そのものが、支払限度額までとなります。</a:t>
            </a:r>
            <a:endParaRPr lang="en-US" altLang="ja-JP" sz="1600" dirty="0" smtClean="0"/>
          </a:p>
          <a:p>
            <a:r>
              <a:rPr lang="ja-JP" altLang="en-US" sz="1600" dirty="0"/>
              <a:t>次</a:t>
            </a:r>
            <a:r>
              <a:rPr lang="ja-JP" altLang="en-US" sz="1600" dirty="0" smtClean="0"/>
              <a:t>のその制度を図で説明いたします。</a:t>
            </a:r>
            <a:endParaRPr lang="en-US" altLang="ja-JP" sz="1600" dirty="0" smtClean="0"/>
          </a:p>
        </p:txBody>
      </p:sp>
      <p:sp>
        <p:nvSpPr>
          <p:cNvPr id="4" name="スライド番号プレースホルダー 3"/>
          <p:cNvSpPr>
            <a:spLocks noGrp="1"/>
          </p:cNvSpPr>
          <p:nvPr>
            <p:ph type="sldNum" sz="quarter" idx="10"/>
          </p:nvPr>
        </p:nvSpPr>
        <p:spPr>
          <a:xfrm>
            <a:off x="3884613" y="8705309"/>
            <a:ext cx="2971800" cy="458787"/>
          </a:xfrm>
        </p:spPr>
        <p:txBody>
          <a:bodyPr/>
          <a:lstStyle/>
          <a:p>
            <a:fld id="{FC823D63-5A61-4976-AD1D-C0F9B71B3573}" type="slidenum">
              <a:rPr kumimoji="1" lang="ja-JP" altLang="en-US" smtClean="0"/>
              <a:t>24</a:t>
            </a:fld>
            <a:endParaRPr kumimoji="1" lang="ja-JP" altLang="en-US"/>
          </a:p>
        </p:txBody>
      </p:sp>
    </p:spTree>
    <p:extLst>
      <p:ext uri="{BB962C8B-B14F-4D97-AF65-F5344CB8AC3E}">
        <p14:creationId xmlns:p14="http://schemas.microsoft.com/office/powerpoint/2010/main" val="26039113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371600" y="4400550"/>
            <a:ext cx="4114800" cy="3600450"/>
          </a:xfrm>
        </p:spPr>
        <p:txBody>
          <a:bodyPr/>
          <a:lstStyle/>
          <a:p>
            <a:r>
              <a:rPr kumimoji="1" lang="ja-JP" altLang="en-US" sz="1600" dirty="0" smtClean="0"/>
              <a:t>本来④は、一旦被保険者に立て替えて貰うため、高額療養費の被保険者本人への支払いは後払いになります。しかし、限度額認定申請書を健康保険組合に事前に提出してもらうと、健康保険組合から認定証を発行します。その認定証を医療機関に提示していただくと、④の部分が健康保険組合から直接医療機関に支払われますので、被保険者の窓口負担は③の自己負担限度額までとなります。</a:t>
            </a:r>
            <a:endParaRPr kumimoji="1" lang="ja-JP" altLang="en-US" sz="1600" dirty="0"/>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25</a:t>
            </a:fld>
            <a:endParaRPr kumimoji="1" lang="ja-JP" altLang="en-US"/>
          </a:p>
        </p:txBody>
      </p:sp>
    </p:spTree>
    <p:extLst>
      <p:ext uri="{BB962C8B-B14F-4D97-AF65-F5344CB8AC3E}">
        <p14:creationId xmlns:p14="http://schemas.microsoft.com/office/powerpoint/2010/main" val="39461986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a:xfrm>
            <a:off x="1371600" y="4400550"/>
            <a:ext cx="4114800" cy="3600450"/>
          </a:xfrm>
        </p:spPr>
        <p:txBody>
          <a:bodyPr/>
          <a:lstStyle/>
          <a:p>
            <a:r>
              <a:rPr kumimoji="1" lang="ja-JP" altLang="en-US" sz="1600" dirty="0" smtClean="0"/>
              <a:t>更に付加給付と言う、ライオン健康保険組合の独自の給付制度があり、さらに医療費が少なくて済みます。</a:t>
            </a:r>
            <a:endParaRPr kumimoji="1" lang="en-US" altLang="ja-JP" sz="1600" dirty="0" smtClean="0"/>
          </a:p>
          <a:p>
            <a:r>
              <a:rPr lang="ja-JP" altLang="en-US" sz="1600" dirty="0" smtClean="0"/>
              <a:t>付加給付は、ライオン健康保険組合の規約で定められており、先ほどの自己負担限度額に対して、さらに補填される制度です。</a:t>
            </a:r>
            <a:endParaRPr lang="en-US" altLang="ja-JP" sz="1600" dirty="0" smtClean="0"/>
          </a:p>
          <a:p>
            <a:endParaRPr kumimoji="1" lang="ja-JP" altLang="en-US" sz="1600" dirty="0"/>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26</a:t>
            </a:fld>
            <a:endParaRPr kumimoji="1" lang="ja-JP" altLang="en-US"/>
          </a:p>
        </p:txBody>
      </p:sp>
    </p:spTree>
    <p:extLst>
      <p:ext uri="{BB962C8B-B14F-4D97-AF65-F5344CB8AC3E}">
        <p14:creationId xmlns:p14="http://schemas.microsoft.com/office/powerpoint/2010/main" val="3944859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371600" y="4400550"/>
            <a:ext cx="4114800" cy="3600450"/>
          </a:xfrm>
        </p:spPr>
        <p:txBody>
          <a:bodyPr/>
          <a:lstStyle/>
          <a:p>
            <a:r>
              <a:rPr kumimoji="1" lang="ja-JP" altLang="en-US" sz="1600" dirty="0" smtClean="0"/>
              <a:t>先ほどの説明で③で支払った自己限度額に対して、更に⑤の付加給付が支払われますので、最終的な被保険者本人の負担は、⑥の部分になります。</a:t>
            </a:r>
            <a:endParaRPr kumimoji="1" lang="en-US" altLang="ja-JP" sz="1600" dirty="0" smtClean="0"/>
          </a:p>
          <a:p>
            <a:r>
              <a:rPr kumimoji="1" lang="ja-JP" altLang="en-US" sz="1600" dirty="0" smtClean="0"/>
              <a:t>ライオン健康保険組合では、③の自己負担額に対して、１つの医療機関で１ヶ月１つのレセプトへの支払いが、２５</a:t>
            </a:r>
            <a:r>
              <a:rPr kumimoji="1" lang="en-US" altLang="ja-JP" sz="1600" dirty="0" smtClean="0"/>
              <a:t>,</a:t>
            </a:r>
            <a:r>
              <a:rPr kumimoji="1" lang="ja-JP" altLang="en-US" sz="1600" dirty="0" smtClean="0"/>
              <a:t>０００円まで済むように、⑤が支払われます。</a:t>
            </a:r>
            <a:endParaRPr kumimoji="1" lang="en-US" altLang="ja-JP" sz="1600" dirty="0" smtClean="0"/>
          </a:p>
          <a:p>
            <a:r>
              <a:rPr kumimoji="1" lang="ja-JP" altLang="en-US" sz="1600" dirty="0" smtClean="0"/>
              <a:t>この⑤の付加給付は、給与といっしょに振り込まれます。</a:t>
            </a:r>
            <a:endParaRPr kumimoji="1" lang="ja-JP" altLang="en-US" sz="1600" dirty="0"/>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27</a:t>
            </a:fld>
            <a:endParaRPr kumimoji="1" lang="ja-JP" altLang="en-US"/>
          </a:p>
        </p:txBody>
      </p:sp>
    </p:spTree>
    <p:extLst>
      <p:ext uri="{BB962C8B-B14F-4D97-AF65-F5344CB8AC3E}">
        <p14:creationId xmlns:p14="http://schemas.microsoft.com/office/powerpoint/2010/main" val="14923414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a:xfrm>
            <a:off x="1371600" y="4400549"/>
            <a:ext cx="4114800" cy="3949631"/>
          </a:xfrm>
        </p:spPr>
        <p:txBody>
          <a:bodyPr/>
          <a:lstStyle/>
          <a:p>
            <a:r>
              <a:rPr kumimoji="1" lang="ja-JP" altLang="en-US" sz="1600" dirty="0" smtClean="0"/>
              <a:t>それでは高額療養費、</a:t>
            </a:r>
            <a:r>
              <a:rPr lang="ja-JP" altLang="en-US" sz="1600" dirty="0" smtClean="0"/>
              <a:t>付加給付の</a:t>
            </a:r>
            <a:r>
              <a:rPr kumimoji="1" lang="ja-JP" altLang="en-US" sz="1600" dirty="0" smtClean="0"/>
              <a:t>流れをご説明いたします。</a:t>
            </a:r>
            <a:endParaRPr kumimoji="1" lang="en-US" altLang="ja-JP" sz="1600" dirty="0" smtClean="0"/>
          </a:p>
          <a:p>
            <a:r>
              <a:rPr lang="ja-JP" altLang="en-US" sz="1600" dirty="0" smtClean="0"/>
              <a:t>①で医療行為を受けた被保険者は、②で窓口に３割の医療費を負担します。③で医療機関からライオン健康保険組合に７割分と、</a:t>
            </a:r>
            <a:r>
              <a:rPr lang="ja-JP" altLang="en-US" sz="1600" dirty="0"/>
              <a:t>限度額認定されていれば、</a:t>
            </a:r>
            <a:r>
              <a:rPr lang="ja-JP" altLang="en-US" sz="1600" dirty="0" smtClean="0"/>
              <a:t>高額療養費分の請求がされます。ライオン健康保険組合からは④で医療費の７割と⑤の限度額を超える部分を高額療養費分を医療機関に支払います。</a:t>
            </a:r>
            <a:endParaRPr lang="en-US" altLang="ja-JP" sz="1600" dirty="0" smtClean="0"/>
          </a:p>
          <a:p>
            <a:r>
              <a:rPr kumimoji="1" lang="ja-JP" altLang="en-US" sz="1600" dirty="0" smtClean="0"/>
              <a:t>更に組合で決められた支払限度額を超える部分が⑥の付加給付として直接被保険者本人に支払われます。　</a:t>
            </a:r>
            <a:endParaRPr kumimoji="1" lang="en-US" altLang="ja-JP" sz="1600" dirty="0" smtClean="0"/>
          </a:p>
          <a:p>
            <a:endParaRPr kumimoji="1" lang="en-US" altLang="ja-JP" sz="1600" dirty="0" smtClean="0"/>
          </a:p>
          <a:p>
            <a:r>
              <a:rPr lang="ja-JP" altLang="en-US" sz="1600" dirty="0"/>
              <a:t>以上</a:t>
            </a:r>
            <a:r>
              <a:rPr lang="ja-JP" altLang="en-US" sz="1600" dirty="0" smtClean="0"/>
              <a:t>がトータルの仕組みとなります。</a:t>
            </a:r>
            <a:endParaRPr kumimoji="1" lang="en-US" altLang="ja-JP" sz="1600" dirty="0" smtClean="0"/>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28</a:t>
            </a:fld>
            <a:endParaRPr kumimoji="1" lang="ja-JP" altLang="en-US"/>
          </a:p>
        </p:txBody>
      </p:sp>
    </p:spTree>
    <p:extLst>
      <p:ext uri="{BB962C8B-B14F-4D97-AF65-F5344CB8AC3E}">
        <p14:creationId xmlns:p14="http://schemas.microsoft.com/office/powerpoint/2010/main" val="34949679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371600" y="4400550"/>
            <a:ext cx="4114800" cy="3718518"/>
          </a:xfrm>
        </p:spPr>
        <p:txBody>
          <a:bodyPr/>
          <a:lstStyle/>
          <a:p>
            <a:r>
              <a:rPr kumimoji="1" lang="ja-JP" altLang="en-US" sz="1600" dirty="0" smtClean="0"/>
              <a:t>次に、他の給付のお話をさせて</a:t>
            </a:r>
            <a:r>
              <a:rPr lang="ja-JP" altLang="en-US" sz="1600" dirty="0" smtClean="0"/>
              <a:t>いただくにあたっては、「標準報酬月額」と言う考え方についてご理解をいただく事が必要です。</a:t>
            </a:r>
            <a:endParaRPr lang="en-US" altLang="ja-JP" sz="1600" dirty="0" smtClean="0"/>
          </a:p>
          <a:p>
            <a:endParaRPr lang="en-US" altLang="ja-JP" sz="1600" dirty="0" smtClean="0"/>
          </a:p>
          <a:p>
            <a:r>
              <a:rPr kumimoji="1" lang="ja-JP" altLang="en-US" sz="1600" dirty="0" smtClean="0"/>
              <a:t>標準報酬とは、保険料や一部の保険給付を計算するにあたって使用する代表値になります。　</a:t>
            </a:r>
            <a:endParaRPr kumimoji="1" lang="en-US" altLang="ja-JP" sz="1600" dirty="0" smtClean="0"/>
          </a:p>
          <a:p>
            <a:r>
              <a:rPr lang="ja-JP" altLang="en-US" sz="1600" dirty="0" smtClean="0"/>
              <a:t>一人</a:t>
            </a:r>
            <a:r>
              <a:rPr lang="ja-JP" altLang="en-US" sz="1600" dirty="0"/>
              <a:t>一人</a:t>
            </a:r>
            <a:r>
              <a:rPr lang="ja-JP" altLang="en-US" sz="1600" dirty="0" smtClean="0"/>
              <a:t>の月給は異なる為、保険料や給付の計算をシンプルにするために、代表値を当てはめ、仮の月給を設定します。</a:t>
            </a:r>
            <a:endParaRPr lang="en-US" altLang="ja-JP" sz="1600" dirty="0" smtClean="0"/>
          </a:p>
          <a:p>
            <a:r>
              <a:rPr kumimoji="1" lang="ja-JP" altLang="en-US" sz="1600" dirty="0" smtClean="0"/>
              <a:t>例えば、３１万円と３３万円の間に月給金額が入っている場合は、標準報酬月額を３２</a:t>
            </a:r>
            <a:r>
              <a:rPr lang="ja-JP" altLang="en-US" sz="1600" dirty="0" smtClean="0"/>
              <a:t>万円とみなして計算をします。</a:t>
            </a:r>
            <a:endParaRPr lang="en-US" altLang="ja-JP" sz="1600" dirty="0" smtClean="0"/>
          </a:p>
          <a:p>
            <a:r>
              <a:rPr kumimoji="1" lang="ja-JP" altLang="en-US" sz="1600" dirty="0" smtClean="0"/>
              <a:t>これが標準報酬月額です。　そしてこの標準報酬月額を日割り換算したのが、標準報酬日額になります。</a:t>
            </a:r>
            <a:endParaRPr kumimoji="1" lang="en-US" altLang="ja-JP" sz="1600" dirty="0" smtClean="0"/>
          </a:p>
          <a:p>
            <a:endParaRPr kumimoji="1" lang="en-US" altLang="ja-JP" sz="1600" dirty="0" smtClean="0"/>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29</a:t>
            </a:fld>
            <a:endParaRPr kumimoji="1" lang="ja-JP" altLang="en-US"/>
          </a:p>
        </p:txBody>
      </p:sp>
    </p:spTree>
    <p:extLst>
      <p:ext uri="{BB962C8B-B14F-4D97-AF65-F5344CB8AC3E}">
        <p14:creationId xmlns:p14="http://schemas.microsoft.com/office/powerpoint/2010/main" val="1738485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a:xfrm>
            <a:off x="1371600" y="4400550"/>
            <a:ext cx="4114800" cy="3600450"/>
          </a:xfrm>
        </p:spPr>
        <p:txBody>
          <a:bodyPr/>
          <a:lstStyle/>
          <a:p>
            <a:r>
              <a:rPr kumimoji="1" lang="ja-JP" altLang="en-US" sz="1600" dirty="0" smtClean="0"/>
              <a:t>まずは、医療や介護をカバーする、保険制度の概略についてご説明をいたします。</a:t>
            </a:r>
            <a:endParaRPr kumimoji="1" lang="ja-JP" altLang="en-US" sz="1600" dirty="0"/>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3</a:t>
            </a:fld>
            <a:endParaRPr kumimoji="1" lang="ja-JP" altLang="en-US"/>
          </a:p>
        </p:txBody>
      </p:sp>
    </p:spTree>
    <p:extLst>
      <p:ext uri="{BB962C8B-B14F-4D97-AF65-F5344CB8AC3E}">
        <p14:creationId xmlns:p14="http://schemas.microsoft.com/office/powerpoint/2010/main" val="30767129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a:xfrm>
            <a:off x="1371600" y="4400549"/>
            <a:ext cx="4114800" cy="4284663"/>
          </a:xfrm>
        </p:spPr>
        <p:txBody>
          <a:bodyPr/>
          <a:lstStyle/>
          <a:p>
            <a:r>
              <a:rPr lang="ja-JP" altLang="en-US" sz="1600" dirty="0" smtClean="0"/>
              <a:t>傷病手当金という給付についてご説明いたします。</a:t>
            </a:r>
            <a:endParaRPr lang="en-US" altLang="ja-JP" sz="1600" dirty="0" smtClean="0"/>
          </a:p>
          <a:p>
            <a:r>
              <a:rPr kumimoji="1" lang="ja-JP" altLang="en-US" sz="1600" dirty="0" smtClean="0"/>
              <a:t>傷病手当金というのは、病気やケガで労務不能になり、会社を休んだ場合で、給料が支払われない場合に労務不能の日に対して支給されます。</a:t>
            </a:r>
            <a:endParaRPr kumimoji="1" lang="en-US" altLang="ja-JP" sz="1600" dirty="0" smtClean="0"/>
          </a:p>
          <a:p>
            <a:r>
              <a:rPr lang="ja-JP" altLang="en-US" sz="1600" dirty="0" smtClean="0"/>
              <a:t>労務不能かどうかは、主治医に判断してもらいます。</a:t>
            </a:r>
            <a:endParaRPr lang="en-US" altLang="ja-JP" sz="1600" dirty="0" smtClean="0"/>
          </a:p>
          <a:p>
            <a:r>
              <a:rPr kumimoji="1" lang="ja-JP" altLang="en-US" sz="1600" dirty="0" smtClean="0"/>
              <a:t>労務不能の日が４日以上の場合に４日目から支給されます。</a:t>
            </a:r>
            <a:endParaRPr kumimoji="1" lang="en-US" altLang="ja-JP" sz="1600" dirty="0" smtClean="0"/>
          </a:p>
          <a:p>
            <a:r>
              <a:rPr lang="ja-JP" altLang="en-US" sz="1600" dirty="0"/>
              <a:t>支給</a:t>
            </a:r>
            <a:r>
              <a:rPr lang="ja-JP" altLang="en-US" sz="1600" dirty="0" smtClean="0"/>
              <a:t>額は、直近１年間の標準報酬日額の２</a:t>
            </a:r>
            <a:r>
              <a:rPr lang="en-US" altLang="ja-JP" sz="1600" dirty="0" smtClean="0"/>
              <a:t>/</a:t>
            </a:r>
            <a:r>
              <a:rPr lang="ja-JP" altLang="en-US" sz="1600" dirty="0" smtClean="0"/>
              <a:t>３になります。</a:t>
            </a:r>
            <a:endParaRPr lang="en-US" altLang="ja-JP" sz="1600" dirty="0" smtClean="0"/>
          </a:p>
          <a:p>
            <a:r>
              <a:rPr kumimoji="1" lang="ja-JP" altLang="en-US" sz="1600" dirty="0" smtClean="0"/>
              <a:t>支払期間は、同一疾病に対して通算して１年６ヶ月になります。</a:t>
            </a:r>
            <a:endParaRPr kumimoji="1" lang="en-US" altLang="ja-JP" sz="1600" dirty="0" smtClean="0"/>
          </a:p>
          <a:p>
            <a:r>
              <a:rPr kumimoji="1" lang="ja-JP" altLang="en-US" sz="1600" dirty="0" smtClean="0"/>
              <a:t>ただし、労務不能でも、その日に給料が支払われる場合は、傷病手当金は支払われません。が、給料が傷病手当金に満たない場合はその差額が支払われます。</a:t>
            </a:r>
            <a:endParaRPr kumimoji="1" lang="ja-JP" altLang="en-US" sz="1600" dirty="0"/>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30</a:t>
            </a:fld>
            <a:endParaRPr kumimoji="1" lang="ja-JP" altLang="en-US"/>
          </a:p>
        </p:txBody>
      </p:sp>
    </p:spTree>
    <p:extLst>
      <p:ext uri="{BB962C8B-B14F-4D97-AF65-F5344CB8AC3E}">
        <p14:creationId xmlns:p14="http://schemas.microsoft.com/office/powerpoint/2010/main" val="580544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a:xfrm>
            <a:off x="1371600" y="4400550"/>
            <a:ext cx="4114800" cy="3600450"/>
          </a:xfrm>
        </p:spPr>
        <p:txBody>
          <a:bodyPr/>
          <a:lstStyle/>
          <a:p>
            <a:r>
              <a:rPr kumimoji="1" lang="ja-JP" altLang="en-US" sz="1600" dirty="0" smtClean="0"/>
              <a:t>次に出産手当金についてご説明いたします。</a:t>
            </a:r>
            <a:endParaRPr kumimoji="1" lang="en-US" altLang="ja-JP" sz="1600" dirty="0" smtClean="0"/>
          </a:p>
          <a:p>
            <a:r>
              <a:rPr lang="ja-JP" altLang="en-US" sz="1600" dirty="0" smtClean="0"/>
              <a:t>出産手当金とは、産前産後の休暇を取った場合に、その日に対して賃金が支払いがなり場合に支給されます。　金額は傷病手当金と同様、</a:t>
            </a:r>
            <a:r>
              <a:rPr lang="ja-JP" altLang="en-US" sz="1600" dirty="0"/>
              <a:t>直近１年間の標準</a:t>
            </a:r>
            <a:r>
              <a:rPr lang="ja-JP" altLang="en-US" sz="1600" dirty="0" smtClean="0"/>
              <a:t>報酬日額の</a:t>
            </a:r>
            <a:r>
              <a:rPr lang="ja-JP" altLang="en-US" sz="1600" dirty="0"/>
              <a:t>平均の２</a:t>
            </a:r>
            <a:r>
              <a:rPr lang="en-US" altLang="ja-JP" sz="1600" dirty="0"/>
              <a:t>/</a:t>
            </a:r>
            <a:r>
              <a:rPr lang="ja-JP" altLang="en-US" sz="1600" dirty="0"/>
              <a:t>３になります</a:t>
            </a:r>
            <a:r>
              <a:rPr lang="ja-JP" altLang="en-US" sz="1600" dirty="0" smtClean="0"/>
              <a:t>。</a:t>
            </a:r>
            <a:endParaRPr lang="en-US" altLang="ja-JP" sz="1600" dirty="0" smtClean="0"/>
          </a:p>
          <a:p>
            <a:r>
              <a:rPr lang="ja-JP" altLang="en-US" sz="1600" dirty="0" smtClean="0"/>
              <a:t>自分が該当する就業規則により、産前産後休暇について有給となっている場合等で給料の支払いがある場合は、出産手当金は支払われません。</a:t>
            </a:r>
            <a:endParaRPr lang="en-US" altLang="ja-JP" sz="1600" dirty="0" smtClean="0"/>
          </a:p>
          <a:p>
            <a:r>
              <a:rPr lang="ja-JP" altLang="en-US" sz="1600" dirty="0" smtClean="0"/>
              <a:t>また、給料が出産手当金に満たない場合はその差額が支払われます。</a:t>
            </a:r>
            <a:endParaRPr lang="en-US" altLang="ja-JP" sz="1600" dirty="0"/>
          </a:p>
          <a:p>
            <a:endParaRPr kumimoji="1" lang="ja-JP" altLang="en-US" sz="1600" dirty="0"/>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31</a:t>
            </a:fld>
            <a:endParaRPr kumimoji="1" lang="ja-JP" altLang="en-US"/>
          </a:p>
        </p:txBody>
      </p:sp>
    </p:spTree>
    <p:extLst>
      <p:ext uri="{BB962C8B-B14F-4D97-AF65-F5344CB8AC3E}">
        <p14:creationId xmlns:p14="http://schemas.microsoft.com/office/powerpoint/2010/main" val="26013440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a:xfrm>
            <a:off x="1371600" y="4400550"/>
            <a:ext cx="4114800" cy="3949630"/>
          </a:xfrm>
        </p:spPr>
        <p:txBody>
          <a:bodyPr/>
          <a:lstStyle/>
          <a:p>
            <a:r>
              <a:rPr kumimoji="1" lang="ja-JP" altLang="en-US" sz="1600" dirty="0" smtClean="0"/>
              <a:t>次に出産一時金です。出産一時金は、被保険者本人や、被扶養者に子供が生まれた時に支給されます。　現在一人あたり４２万円となります。　双子等複数生まれた場合は、４２万円に出産した子供の数をかけた金額になります。</a:t>
            </a:r>
            <a:endParaRPr kumimoji="1" lang="en-US" altLang="ja-JP" sz="1600" dirty="0" smtClean="0"/>
          </a:p>
          <a:p>
            <a:r>
              <a:rPr kumimoji="1" lang="ja-JP" altLang="en-US" sz="1600" dirty="0" smtClean="0"/>
              <a:t>出産費用が同じぐらい掛りますので、大切な給付になります。</a:t>
            </a:r>
            <a:endParaRPr kumimoji="1" lang="en-US" altLang="ja-JP" sz="1600" dirty="0" smtClean="0"/>
          </a:p>
          <a:p>
            <a:r>
              <a:rPr lang="ja-JP" altLang="en-US" sz="1600" dirty="0" smtClean="0"/>
              <a:t>妊娠８５日以上で出産とみなします。　死産でも支給されます。</a:t>
            </a:r>
            <a:endParaRPr lang="en-US" altLang="ja-JP" sz="1600" dirty="0" smtClean="0"/>
          </a:p>
          <a:p>
            <a:r>
              <a:rPr kumimoji="1" lang="ja-JP" altLang="en-US" sz="1600" dirty="0" smtClean="0"/>
              <a:t>ただし、中絶の場合は、原則出産になりませんし、医学的な治療とはみなされない中絶の場合は保険の適用も無い場合があります。</a:t>
            </a:r>
            <a:endParaRPr kumimoji="1" lang="en-US" altLang="ja-JP" sz="1600" dirty="0" smtClean="0"/>
          </a:p>
          <a:p>
            <a:r>
              <a:rPr kumimoji="1" lang="ja-JP" altLang="en-US" sz="1600" dirty="0" smtClean="0"/>
              <a:t>医療機関で立て替えるお金が高額になることから、健康保険組合から直接医療機関にこの手当の金額を支払う制度もあります。</a:t>
            </a:r>
            <a:endParaRPr kumimoji="1" lang="ja-JP" altLang="en-US" sz="1600" dirty="0"/>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32</a:t>
            </a:fld>
            <a:endParaRPr kumimoji="1" lang="ja-JP" altLang="en-US"/>
          </a:p>
        </p:txBody>
      </p:sp>
    </p:spTree>
    <p:extLst>
      <p:ext uri="{BB962C8B-B14F-4D97-AF65-F5344CB8AC3E}">
        <p14:creationId xmlns:p14="http://schemas.microsoft.com/office/powerpoint/2010/main" val="12055890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a:xfrm>
            <a:off x="1371600" y="4400550"/>
            <a:ext cx="4114800" cy="3600450"/>
          </a:xfrm>
        </p:spPr>
        <p:txBody>
          <a:bodyPr/>
          <a:lstStyle/>
          <a:p>
            <a:r>
              <a:rPr kumimoji="1" lang="ja-JP" altLang="en-US" sz="1600" dirty="0" smtClean="0"/>
              <a:t>次に保険料について、ご説明いたします。　保険料は、健康保険の保険者や、保険制度を支える大切なものです。　よって税金並みの位置づけになっております。</a:t>
            </a:r>
            <a:endParaRPr kumimoji="1" lang="ja-JP" altLang="en-US" sz="1600" dirty="0"/>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33</a:t>
            </a:fld>
            <a:endParaRPr kumimoji="1" lang="ja-JP" altLang="en-US"/>
          </a:p>
        </p:txBody>
      </p:sp>
    </p:spTree>
    <p:extLst>
      <p:ext uri="{BB962C8B-B14F-4D97-AF65-F5344CB8AC3E}">
        <p14:creationId xmlns:p14="http://schemas.microsoft.com/office/powerpoint/2010/main" val="28452933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a:xfrm>
            <a:off x="1371600" y="4400550"/>
            <a:ext cx="4114800" cy="3600450"/>
          </a:xfrm>
        </p:spPr>
        <p:txBody>
          <a:bodyPr/>
          <a:lstStyle/>
          <a:p>
            <a:r>
              <a:rPr kumimoji="1" lang="ja-JP" altLang="en-US" sz="1600" dirty="0" smtClean="0"/>
              <a:t>事業主は、健康保険料を介護保険料と共に、被保険者の給与や賞与から一定率を天引きします。</a:t>
            </a:r>
            <a:endParaRPr kumimoji="1" lang="en-US" altLang="ja-JP" sz="1600" dirty="0" smtClean="0"/>
          </a:p>
          <a:p>
            <a:r>
              <a:rPr lang="ja-JP" altLang="en-US" sz="1600" dirty="0" smtClean="0"/>
              <a:t>事業主は、その天引きした</a:t>
            </a:r>
            <a:r>
              <a:rPr lang="ja-JP" altLang="en-US" sz="1600" dirty="0"/>
              <a:t>従業員</a:t>
            </a:r>
            <a:r>
              <a:rPr lang="ja-JP" altLang="en-US" sz="1600" dirty="0" smtClean="0"/>
              <a:t>負担分の保険料と、事業主が負担する会社負担分の保険料とを併せて健康保険組合に支払うことになっています。</a:t>
            </a:r>
            <a:endParaRPr lang="en-US" altLang="ja-JP" sz="1600" dirty="0" smtClean="0"/>
          </a:p>
          <a:p>
            <a:r>
              <a:rPr kumimoji="1" lang="ja-JP" altLang="en-US" sz="1600" dirty="0" smtClean="0"/>
              <a:t>ここで忘れてならないのは、ライオングループ会社の場合、折半ではなく、事業主側が５０％以上の負担をしていると言う事です。</a:t>
            </a:r>
            <a:endParaRPr kumimoji="1" lang="en-US" altLang="ja-JP" sz="1600" dirty="0" smtClean="0"/>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34</a:t>
            </a:fld>
            <a:endParaRPr kumimoji="1" lang="ja-JP" altLang="en-US"/>
          </a:p>
        </p:txBody>
      </p:sp>
    </p:spTree>
    <p:extLst>
      <p:ext uri="{BB962C8B-B14F-4D97-AF65-F5344CB8AC3E}">
        <p14:creationId xmlns:p14="http://schemas.microsoft.com/office/powerpoint/2010/main" val="34489509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a:xfrm>
            <a:off x="1371600" y="4400550"/>
            <a:ext cx="4114800" cy="3600450"/>
          </a:xfrm>
        </p:spPr>
        <p:txBody>
          <a:bodyPr/>
          <a:lstStyle/>
          <a:p>
            <a:r>
              <a:rPr kumimoji="1" lang="ja-JP" altLang="en-US" sz="1600" dirty="0" smtClean="0"/>
              <a:t>次に保険料の構成比について説明いたします。</a:t>
            </a:r>
            <a:endParaRPr kumimoji="1" lang="en-US" altLang="ja-JP" sz="1600" dirty="0" smtClean="0"/>
          </a:p>
          <a:p>
            <a:r>
              <a:rPr lang="ja-JP" altLang="en-US" sz="1600" dirty="0" smtClean="0"/>
              <a:t>先ほど、保険料については、事業主が被保険者負担分と労働者負担分の両方を併せて事業主がライオン健康保険組合に支払うことをご説明いたしました。</a:t>
            </a:r>
            <a:endParaRPr lang="en-US" altLang="ja-JP" sz="1600" dirty="0" smtClean="0"/>
          </a:p>
          <a:p>
            <a:r>
              <a:rPr kumimoji="1" lang="ja-JP" altLang="en-US" sz="1600" dirty="0" smtClean="0"/>
              <a:t>ライオンでは、事業主負担分と被保険者負担分が、６２対３８となっており、事業主負担分が多くなっております。</a:t>
            </a:r>
            <a:endParaRPr kumimoji="1" lang="en-US" altLang="ja-JP" sz="1600" dirty="0" smtClean="0"/>
          </a:p>
          <a:p>
            <a:r>
              <a:rPr lang="ja-JP" altLang="en-US" sz="1600" dirty="0" smtClean="0"/>
              <a:t>中小企業が加入する協会健保は５０：５０ですので、ライオンは福利厚生が良い事がわかります。</a:t>
            </a:r>
            <a:endParaRPr kumimoji="1" lang="en-US" altLang="ja-JP" sz="1600" dirty="0" smtClean="0"/>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35</a:t>
            </a:fld>
            <a:endParaRPr kumimoji="1" lang="ja-JP" altLang="en-US"/>
          </a:p>
        </p:txBody>
      </p:sp>
    </p:spTree>
    <p:extLst>
      <p:ext uri="{BB962C8B-B14F-4D97-AF65-F5344CB8AC3E}">
        <p14:creationId xmlns:p14="http://schemas.microsoft.com/office/powerpoint/2010/main" val="33631079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a:xfrm>
            <a:off x="1371600" y="4400550"/>
            <a:ext cx="4114800" cy="3600450"/>
          </a:xfrm>
        </p:spPr>
        <p:txBody>
          <a:bodyPr/>
          <a:lstStyle/>
          <a:p>
            <a:r>
              <a:rPr kumimoji="1" lang="ja-JP" altLang="en-US" sz="1600" dirty="0" smtClean="0"/>
              <a:t>保険料の額についてですが、これは毎年の健康保険組合の組合会という組織体で決定しています。現在ライオン健康保険組合の保険料は、８</a:t>
            </a:r>
            <a:r>
              <a:rPr kumimoji="1" lang="en-US" altLang="ja-JP" sz="1600" dirty="0" smtClean="0"/>
              <a:t>.</a:t>
            </a:r>
            <a:r>
              <a:rPr kumimoji="1" lang="ja-JP" altLang="en-US" sz="1600" dirty="0" smtClean="0"/>
              <a:t>５％になっており、先ほどご説明した、標準報酬月額の８．５％に被保険者負担割合を掛けたものに相当する金額を給与から天引きしています。</a:t>
            </a:r>
            <a:endParaRPr kumimoji="1" lang="en-US" altLang="ja-JP" sz="1600" dirty="0" smtClean="0"/>
          </a:p>
          <a:p>
            <a:r>
              <a:rPr lang="ja-JP" altLang="en-US" sz="1600" dirty="0" smtClean="0"/>
              <a:t>また、賞与支払時にも、賞与額に同様の保険料率を掛けた金額を天引きしています。</a:t>
            </a:r>
            <a:endParaRPr kumimoji="1" lang="ja-JP" altLang="en-US" sz="1600" dirty="0"/>
          </a:p>
        </p:txBody>
      </p:sp>
      <p:sp>
        <p:nvSpPr>
          <p:cNvPr id="4" name="スライド番号プレースホルダー 3"/>
          <p:cNvSpPr>
            <a:spLocks noGrp="1"/>
          </p:cNvSpPr>
          <p:nvPr>
            <p:ph type="sldNum" sz="quarter" idx="10"/>
          </p:nvPr>
        </p:nvSpPr>
        <p:spPr>
          <a:xfrm>
            <a:off x="3884613" y="8695261"/>
            <a:ext cx="2971800" cy="458787"/>
          </a:xfrm>
        </p:spPr>
        <p:txBody>
          <a:bodyPr/>
          <a:lstStyle/>
          <a:p>
            <a:fld id="{FC823D63-5A61-4976-AD1D-C0F9B71B3573}" type="slidenum">
              <a:rPr kumimoji="1" lang="ja-JP" altLang="en-US" smtClean="0"/>
              <a:t>36</a:t>
            </a:fld>
            <a:endParaRPr kumimoji="1" lang="ja-JP" altLang="en-US"/>
          </a:p>
        </p:txBody>
      </p:sp>
    </p:spTree>
    <p:extLst>
      <p:ext uri="{BB962C8B-B14F-4D97-AF65-F5344CB8AC3E}">
        <p14:creationId xmlns:p14="http://schemas.microsoft.com/office/powerpoint/2010/main" val="4606372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371600" y="4400550"/>
            <a:ext cx="4114800" cy="1648558"/>
          </a:xfrm>
        </p:spPr>
        <p:txBody>
          <a:bodyPr/>
          <a:lstStyle/>
          <a:p>
            <a:r>
              <a:rPr kumimoji="1" lang="ja-JP" altLang="en-US" sz="1600" dirty="0" smtClean="0"/>
              <a:t>これは保険料の構成をイメージしたものです。</a:t>
            </a:r>
            <a:endParaRPr kumimoji="1" lang="en-US" altLang="ja-JP" sz="1600" dirty="0" smtClean="0"/>
          </a:p>
          <a:p>
            <a:r>
              <a:rPr lang="ja-JP" altLang="en-US" sz="1600" dirty="0" smtClean="0"/>
              <a:t>ここからも事業主負担分の方が多い事がご理解いただけると思います。</a:t>
            </a:r>
            <a:endParaRPr kumimoji="1" lang="ja-JP" altLang="en-US" sz="1600" dirty="0"/>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37</a:t>
            </a:fld>
            <a:endParaRPr kumimoji="1" lang="ja-JP" altLang="en-US"/>
          </a:p>
        </p:txBody>
      </p:sp>
    </p:spTree>
    <p:extLst>
      <p:ext uri="{BB962C8B-B14F-4D97-AF65-F5344CB8AC3E}">
        <p14:creationId xmlns:p14="http://schemas.microsoft.com/office/powerpoint/2010/main" val="36611321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371600" y="4400550"/>
            <a:ext cx="4114800" cy="3600450"/>
          </a:xfrm>
        </p:spPr>
        <p:txBody>
          <a:bodyPr/>
          <a:lstStyle/>
          <a:p>
            <a:r>
              <a:rPr kumimoji="1" lang="ja-JP" altLang="en-US" sz="1600" dirty="0" smtClean="0"/>
              <a:t>つぎに保険料の納付と拠出金、給付金の流れです。</a:t>
            </a:r>
            <a:endParaRPr kumimoji="1" lang="en-US" altLang="ja-JP" sz="1600" dirty="0" smtClean="0"/>
          </a:p>
          <a:p>
            <a:r>
              <a:rPr lang="ja-JP" altLang="en-US" sz="1600" dirty="0" smtClean="0"/>
              <a:t>事業主と従業員分を事業主から保険料として徴収し、それを療養の給付、高額療養費、傷病手当金、出産手当金、出産一時金等で医療機関や被保険者に支払っていきます。</a:t>
            </a:r>
            <a:endParaRPr kumimoji="1" lang="en-US" altLang="ja-JP" sz="1600" dirty="0" smtClean="0"/>
          </a:p>
          <a:p>
            <a:r>
              <a:rPr kumimoji="1" lang="ja-JP" altLang="en-US" sz="1600" dirty="0" smtClean="0"/>
              <a:t>一方で、国の高齢者医療制度へも多額の拠出金を支払っています。</a:t>
            </a:r>
            <a:endParaRPr kumimoji="1" lang="ja-JP" altLang="en-US" sz="1600" dirty="0"/>
          </a:p>
        </p:txBody>
      </p:sp>
      <p:sp>
        <p:nvSpPr>
          <p:cNvPr id="4" name="スライド番号プレースホルダー 3"/>
          <p:cNvSpPr>
            <a:spLocks noGrp="1"/>
          </p:cNvSpPr>
          <p:nvPr>
            <p:ph type="sldNum" sz="quarter" idx="10"/>
          </p:nvPr>
        </p:nvSpPr>
        <p:spPr>
          <a:xfrm>
            <a:off x="3884613" y="8695261"/>
            <a:ext cx="2971800" cy="458787"/>
          </a:xfrm>
        </p:spPr>
        <p:txBody>
          <a:bodyPr/>
          <a:lstStyle/>
          <a:p>
            <a:fld id="{FC823D63-5A61-4976-AD1D-C0F9B71B3573}" type="slidenum">
              <a:rPr kumimoji="1" lang="ja-JP" altLang="en-US" smtClean="0"/>
              <a:t>38</a:t>
            </a:fld>
            <a:endParaRPr kumimoji="1" lang="ja-JP" altLang="en-US"/>
          </a:p>
        </p:txBody>
      </p:sp>
    </p:spTree>
    <p:extLst>
      <p:ext uri="{BB962C8B-B14F-4D97-AF65-F5344CB8AC3E}">
        <p14:creationId xmlns:p14="http://schemas.microsoft.com/office/powerpoint/2010/main" val="40375435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a:xfrm>
            <a:off x="1371600" y="4400550"/>
            <a:ext cx="4114800" cy="3600450"/>
          </a:xfrm>
        </p:spPr>
        <p:txBody>
          <a:bodyPr/>
          <a:lstStyle/>
          <a:p>
            <a:r>
              <a:rPr kumimoji="1" lang="ja-JP" altLang="en-US" sz="1600" dirty="0" smtClean="0"/>
              <a:t>つぎに介護保険料についてご説明いたします。</a:t>
            </a:r>
            <a:endParaRPr kumimoji="1" lang="en-US" altLang="ja-JP" sz="1600" dirty="0" smtClean="0"/>
          </a:p>
          <a:p>
            <a:endParaRPr lang="en-US" altLang="ja-JP" sz="1600" dirty="0" smtClean="0"/>
          </a:p>
          <a:p>
            <a:r>
              <a:rPr lang="ja-JP" altLang="en-US" sz="1600" dirty="0"/>
              <a:t>介護保険</a:t>
            </a:r>
            <a:r>
              <a:rPr lang="ja-JP" altLang="en-US" sz="1600" dirty="0" smtClean="0"/>
              <a:t>制度とは２０００年に開始された制度です。</a:t>
            </a:r>
            <a:endParaRPr lang="en-US" altLang="ja-JP" sz="1600" dirty="0" smtClean="0"/>
          </a:p>
          <a:p>
            <a:r>
              <a:rPr lang="ja-JP" altLang="en-US" sz="1600" dirty="0" smtClean="0"/>
              <a:t>要介護、要支援の認定を受けた方が、サービスを利用できる制度です。</a:t>
            </a:r>
            <a:endParaRPr lang="en-US" altLang="ja-JP" sz="1600" dirty="0" smtClean="0"/>
          </a:p>
          <a:p>
            <a:r>
              <a:rPr lang="ja-JP" altLang="en-US" sz="1600" dirty="0" smtClean="0"/>
              <a:t>介護は、以前は国が認めた人を老人ホーム等に入れる制度でしたが、２０００年からはサービスを選択して購入する保険制度に変更となりました。</a:t>
            </a:r>
            <a:endParaRPr lang="en-US" altLang="ja-JP" sz="1600" dirty="0" smtClean="0"/>
          </a:p>
          <a:p>
            <a:endParaRPr lang="en-US" altLang="ja-JP" sz="1600" dirty="0" smtClean="0"/>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39</a:t>
            </a:fld>
            <a:endParaRPr kumimoji="1" lang="ja-JP" altLang="en-US"/>
          </a:p>
        </p:txBody>
      </p:sp>
    </p:spTree>
    <p:extLst>
      <p:ext uri="{BB962C8B-B14F-4D97-AF65-F5344CB8AC3E}">
        <p14:creationId xmlns:p14="http://schemas.microsoft.com/office/powerpoint/2010/main" val="3964303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a:xfrm>
            <a:off x="1371600" y="4400550"/>
            <a:ext cx="4114800" cy="3600450"/>
          </a:xfrm>
        </p:spPr>
        <p:txBody>
          <a:bodyPr/>
          <a:lstStyle/>
          <a:p>
            <a:r>
              <a:rPr kumimoji="1" lang="ja-JP" altLang="en-US" sz="1600" dirty="0" smtClean="0"/>
              <a:t>日本では、日本在住者は、健康保険や年金保険に加入しないと</a:t>
            </a:r>
            <a:r>
              <a:rPr lang="ja-JP" altLang="en-US" sz="1600" dirty="0"/>
              <a:t>なりません。　これを国民皆保険制と</a:t>
            </a:r>
            <a:r>
              <a:rPr lang="ja-JP" altLang="en-US" sz="1600" dirty="0" smtClean="0"/>
              <a:t>言います。</a:t>
            </a:r>
            <a:endParaRPr lang="en-US" altLang="ja-JP" sz="1600" dirty="0" smtClean="0"/>
          </a:p>
          <a:p>
            <a:r>
              <a:rPr kumimoji="1" lang="ja-JP" altLang="en-US" sz="1600" dirty="0" smtClean="0"/>
              <a:t>例えば、医療保険制度については、国民健康保険、年金制度については、国民年金制度を基礎としています。</a:t>
            </a:r>
            <a:endParaRPr kumimoji="1" lang="en-US" altLang="ja-JP" sz="1600" dirty="0" smtClean="0"/>
          </a:p>
          <a:p>
            <a:endParaRPr lang="en-US" altLang="ja-JP" sz="1600" dirty="0"/>
          </a:p>
          <a:p>
            <a:r>
              <a:rPr lang="ja-JP" altLang="en-US" sz="1600" dirty="0"/>
              <a:t>保険制度とは、相互扶助の精神をもって、お互いが保険料というお金を出し合い</a:t>
            </a:r>
            <a:r>
              <a:rPr lang="ja-JP" altLang="en-US" sz="1600" dirty="0" smtClean="0"/>
              <a:t>、ケガや</a:t>
            </a:r>
            <a:r>
              <a:rPr lang="ja-JP" altLang="en-US" sz="1600" dirty="0"/>
              <a:t>病気、障害、老後の保険事故や、環境の変化に遭遇した人を助ける制度です。</a:t>
            </a:r>
            <a:endParaRPr lang="en-US" altLang="ja-JP" sz="1600" dirty="0"/>
          </a:p>
          <a:p>
            <a:endParaRPr kumimoji="1" lang="en-US" altLang="ja-JP" sz="1600" dirty="0" smtClean="0"/>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4</a:t>
            </a:fld>
            <a:endParaRPr kumimoji="1" lang="ja-JP" altLang="en-US"/>
          </a:p>
        </p:txBody>
      </p:sp>
    </p:spTree>
    <p:extLst>
      <p:ext uri="{BB962C8B-B14F-4D97-AF65-F5344CB8AC3E}">
        <p14:creationId xmlns:p14="http://schemas.microsoft.com/office/powerpoint/2010/main" val="26245481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a:xfrm>
            <a:off x="1371600" y="4400550"/>
            <a:ext cx="4114800" cy="3600450"/>
          </a:xfrm>
        </p:spPr>
        <p:txBody>
          <a:bodyPr/>
          <a:lstStyle/>
          <a:p>
            <a:r>
              <a:rPr lang="ja-JP" altLang="en-US" sz="1600" dirty="0" smtClean="0"/>
              <a:t>それでは、介護保険について簡単にご説明いたします。介護保険の被保険者は二通りあります。</a:t>
            </a:r>
            <a:endParaRPr lang="en-US" altLang="ja-JP" sz="1600" dirty="0" smtClean="0"/>
          </a:p>
          <a:p>
            <a:r>
              <a:rPr lang="ja-JP" altLang="en-US" sz="1600" dirty="0" smtClean="0"/>
              <a:t>６５歳</a:t>
            </a:r>
            <a:r>
              <a:rPr lang="ja-JP" altLang="en-US" sz="1600" dirty="0"/>
              <a:t>以上の被保険者を第１号被保険者と言います</a:t>
            </a:r>
            <a:r>
              <a:rPr lang="ja-JP" altLang="en-US" sz="1600" dirty="0" smtClean="0"/>
              <a:t>。</a:t>
            </a:r>
            <a:endParaRPr lang="en-US" altLang="ja-JP" sz="1600" dirty="0" smtClean="0"/>
          </a:p>
          <a:p>
            <a:r>
              <a:rPr lang="ja-JP" altLang="en-US" sz="1600" dirty="0"/>
              <a:t>第１号被保険者は、要介護、要支援の認定を受ければ、介護保険制度のサービスを受けることができます。</a:t>
            </a:r>
          </a:p>
          <a:p>
            <a:endParaRPr lang="en-US" altLang="ja-JP" sz="1600" dirty="0" smtClean="0"/>
          </a:p>
          <a:p>
            <a:r>
              <a:rPr lang="ja-JP" altLang="en-US" sz="1600" dirty="0"/>
              <a:t>第１号被保険者は</a:t>
            </a:r>
            <a:r>
              <a:rPr lang="ja-JP" altLang="en-US" sz="1600" dirty="0" smtClean="0"/>
              <a:t>年金が出ますので、介護保険の保険料は年金額から天引きされています。</a:t>
            </a:r>
            <a:endParaRPr lang="en-US" altLang="ja-JP" sz="1600" dirty="0" smtClean="0"/>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40</a:t>
            </a:fld>
            <a:endParaRPr kumimoji="1" lang="ja-JP" altLang="en-US"/>
          </a:p>
        </p:txBody>
      </p:sp>
    </p:spTree>
    <p:extLst>
      <p:ext uri="{BB962C8B-B14F-4D97-AF65-F5344CB8AC3E}">
        <p14:creationId xmlns:p14="http://schemas.microsoft.com/office/powerpoint/2010/main" val="7383090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a:xfrm>
            <a:off x="1371600" y="4400550"/>
            <a:ext cx="4114800" cy="1849525"/>
          </a:xfrm>
        </p:spPr>
        <p:txBody>
          <a:bodyPr/>
          <a:lstStyle/>
          <a:p>
            <a:r>
              <a:rPr lang="ja-JP" altLang="en-US" sz="1600" dirty="0" smtClean="0"/>
              <a:t>法人</a:t>
            </a:r>
            <a:r>
              <a:rPr lang="ja-JP" altLang="en-US" sz="1600" dirty="0"/>
              <a:t>に雇われている従業員が４０歳になると</a:t>
            </a:r>
            <a:r>
              <a:rPr lang="ja-JP" altLang="en-US" sz="1600" dirty="0" smtClean="0"/>
              <a:t>、また被保険者の被扶養者に４０歳以上の人がいる場合に被保険者は介護</a:t>
            </a:r>
            <a:r>
              <a:rPr lang="ja-JP" altLang="en-US" sz="1600" dirty="0"/>
              <a:t>保険の２号被保険者に</a:t>
            </a:r>
            <a:r>
              <a:rPr lang="ja-JP" altLang="en-US" sz="1600" dirty="0" smtClean="0"/>
              <a:t>なります。</a:t>
            </a:r>
            <a:endParaRPr lang="en-US" altLang="ja-JP" sz="1600" dirty="0" smtClean="0"/>
          </a:p>
          <a:p>
            <a:endParaRPr lang="en-US" altLang="ja-JP" sz="1600" dirty="0" smtClean="0"/>
          </a:p>
          <a:p>
            <a:endParaRPr lang="en-US" altLang="ja-JP" sz="1600" dirty="0" smtClean="0"/>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41</a:t>
            </a:fld>
            <a:endParaRPr kumimoji="1" lang="ja-JP" altLang="en-US"/>
          </a:p>
        </p:txBody>
      </p:sp>
    </p:spTree>
    <p:extLst>
      <p:ext uri="{BB962C8B-B14F-4D97-AF65-F5344CB8AC3E}">
        <p14:creationId xmlns:p14="http://schemas.microsoft.com/office/powerpoint/2010/main" val="29062028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a:xfrm>
            <a:off x="1371600" y="4400550"/>
            <a:ext cx="4114800" cy="3600450"/>
          </a:xfrm>
        </p:spPr>
        <p:txBody>
          <a:bodyPr/>
          <a:lstStyle/>
          <a:p>
            <a:r>
              <a:rPr lang="ja-JP" altLang="en-US" sz="1600" dirty="0" smtClean="0"/>
              <a:t>６５歳以上の第１号被保険者は要介護、要支援認定を受ければ、介護保険を利用できます。</a:t>
            </a:r>
            <a:endParaRPr lang="en-US" altLang="ja-JP" sz="1600" dirty="0" smtClean="0"/>
          </a:p>
          <a:p>
            <a:endParaRPr lang="en-US" altLang="ja-JP" sz="1600" dirty="0" smtClean="0"/>
          </a:p>
          <a:p>
            <a:r>
              <a:rPr lang="ja-JP" altLang="en-US" sz="1600" dirty="0" smtClean="0"/>
              <a:t>第２号</a:t>
            </a:r>
            <a:r>
              <a:rPr lang="ja-JP" altLang="en-US" sz="1600" dirty="0"/>
              <a:t>保険者の場合は、保険料の納付が中心となり、要介護、要支援状態だけでは給付を得ることはできません。</a:t>
            </a:r>
            <a:endParaRPr lang="en-US" altLang="ja-JP" sz="1600" dirty="0"/>
          </a:p>
          <a:p>
            <a:r>
              <a:rPr lang="en-US" altLang="ja-JP" sz="1600" dirty="0" smtClean="0"/>
              <a:t>40</a:t>
            </a:r>
            <a:r>
              <a:rPr lang="ja-JP" altLang="en-US" sz="1600" dirty="0" smtClean="0"/>
              <a:t>歳以上の被保険者で、認知症</a:t>
            </a:r>
            <a:r>
              <a:rPr lang="ja-JP" altLang="en-US" sz="1600" dirty="0"/>
              <a:t>等の厚生労働省で定めた特定疾病に掛った場合にはサービスを受けることができます。</a:t>
            </a:r>
            <a:endParaRPr lang="en-US" altLang="ja-JP" sz="1600" dirty="0"/>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42</a:t>
            </a:fld>
            <a:endParaRPr kumimoji="1" lang="ja-JP" altLang="en-US"/>
          </a:p>
        </p:txBody>
      </p:sp>
    </p:spTree>
    <p:extLst>
      <p:ext uri="{BB962C8B-B14F-4D97-AF65-F5344CB8AC3E}">
        <p14:creationId xmlns:p14="http://schemas.microsoft.com/office/powerpoint/2010/main" val="13028114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a:xfrm>
            <a:off x="1371600" y="4400550"/>
            <a:ext cx="4114800" cy="3600450"/>
          </a:xfrm>
        </p:spPr>
        <p:txBody>
          <a:bodyPr/>
          <a:lstStyle/>
          <a:p>
            <a:r>
              <a:rPr lang="ja-JP" altLang="en-US" sz="1600" dirty="0" smtClean="0"/>
              <a:t>次にサラリーマンがなる、第２号被保険者の保険料についてご説明します。</a:t>
            </a:r>
            <a:endParaRPr lang="en-US" altLang="ja-JP" sz="1600" dirty="0" smtClean="0"/>
          </a:p>
          <a:p>
            <a:r>
              <a:rPr lang="ja-JP" altLang="en-US" sz="1600" dirty="0" smtClean="0"/>
              <a:t>介護</a:t>
            </a:r>
            <a:r>
              <a:rPr lang="ja-JP" altLang="en-US" sz="1600" dirty="0"/>
              <a:t>保険は法人に雇われている従業員が４０歳になると、介護保険</a:t>
            </a:r>
            <a:r>
              <a:rPr lang="ja-JP" altLang="en-US" sz="1600" dirty="0" smtClean="0"/>
              <a:t>の第２号</a:t>
            </a:r>
            <a:r>
              <a:rPr lang="ja-JP" altLang="en-US" sz="1600" dirty="0"/>
              <a:t>被保険者になり、保険料を納付することに</a:t>
            </a:r>
            <a:r>
              <a:rPr lang="ja-JP" altLang="en-US" sz="1600" dirty="0" smtClean="0"/>
              <a:t>なります。</a:t>
            </a:r>
            <a:endParaRPr lang="en-US" altLang="ja-JP" sz="1600" dirty="0" smtClean="0"/>
          </a:p>
          <a:p>
            <a:r>
              <a:rPr lang="ja-JP" altLang="en-US" sz="1600" dirty="0" smtClean="0"/>
              <a:t>事業主と被保険者の負担割合は５０：５０になり健康保険の保険料と一緒に給与から天引きされます。</a:t>
            </a:r>
            <a:endParaRPr lang="en-US" altLang="ja-JP" sz="1600" dirty="0" smtClean="0"/>
          </a:p>
          <a:p>
            <a:endParaRPr lang="en-US" altLang="ja-JP" sz="1600" dirty="0" smtClean="0"/>
          </a:p>
          <a:p>
            <a:r>
              <a:rPr lang="ja-JP" altLang="en-US" sz="1600" dirty="0" smtClean="0"/>
              <a:t>健康保険の保険料と異なり、事業主負担分が多くはありません。</a:t>
            </a:r>
            <a:endParaRPr lang="ja-JP" altLang="en-US" sz="1600" dirty="0"/>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43</a:t>
            </a:fld>
            <a:endParaRPr kumimoji="1" lang="ja-JP" altLang="en-US"/>
          </a:p>
        </p:txBody>
      </p:sp>
    </p:spTree>
    <p:extLst>
      <p:ext uri="{BB962C8B-B14F-4D97-AF65-F5344CB8AC3E}">
        <p14:creationId xmlns:p14="http://schemas.microsoft.com/office/powerpoint/2010/main" val="27979379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371600" y="4400550"/>
            <a:ext cx="4114800" cy="3600450"/>
          </a:xfrm>
        </p:spPr>
        <p:txBody>
          <a:bodyPr/>
          <a:lstStyle/>
          <a:p>
            <a:r>
              <a:rPr kumimoji="1" lang="ja-JP" altLang="en-US" sz="1600" dirty="0" smtClean="0"/>
              <a:t>事業主と被保険者は半分ずつの支払です。　</a:t>
            </a:r>
            <a:endParaRPr kumimoji="1" lang="ja-JP" altLang="en-US" sz="1600" dirty="0"/>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44</a:t>
            </a:fld>
            <a:endParaRPr kumimoji="1" lang="ja-JP" altLang="en-US" dirty="0"/>
          </a:p>
        </p:txBody>
      </p:sp>
    </p:spTree>
    <p:extLst>
      <p:ext uri="{BB962C8B-B14F-4D97-AF65-F5344CB8AC3E}">
        <p14:creationId xmlns:p14="http://schemas.microsoft.com/office/powerpoint/2010/main" val="15099143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371600" y="4400550"/>
            <a:ext cx="4114800" cy="3600450"/>
          </a:xfrm>
        </p:spPr>
        <p:txBody>
          <a:bodyPr/>
          <a:lstStyle/>
          <a:p>
            <a:r>
              <a:rPr kumimoji="1" lang="ja-JP" altLang="en-US" sz="1600" dirty="0" smtClean="0"/>
              <a:t>保険料徴収と、納付金の動きについて、まとめると。</a:t>
            </a:r>
            <a:endParaRPr kumimoji="1" lang="en-US" altLang="ja-JP" sz="1600" dirty="0" smtClean="0"/>
          </a:p>
          <a:p>
            <a:r>
              <a:rPr lang="ja-JP" altLang="en-US" sz="1600" dirty="0" smtClean="0"/>
              <a:t>事業主から、健康保険組合に納められた保険料は、ライオン健康保険組合からダイレクトに介護納付金として、介護保険制度に納められます。</a:t>
            </a:r>
            <a:endParaRPr lang="en-US" altLang="ja-JP" sz="1600" dirty="0" smtClean="0"/>
          </a:p>
          <a:p>
            <a:r>
              <a:rPr lang="ja-JP" altLang="en-US" sz="1600" dirty="0" smtClean="0"/>
              <a:t>介護保険利用者に介護保険サービスを行った事業者に対して、市区町村を通じて支払われます。</a:t>
            </a:r>
            <a:endParaRPr kumimoji="1" lang="ja-JP" altLang="en-US" sz="1600" dirty="0"/>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45</a:t>
            </a:fld>
            <a:endParaRPr kumimoji="1" lang="ja-JP" altLang="en-US"/>
          </a:p>
        </p:txBody>
      </p:sp>
    </p:spTree>
    <p:extLst>
      <p:ext uri="{BB962C8B-B14F-4D97-AF65-F5344CB8AC3E}">
        <p14:creationId xmlns:p14="http://schemas.microsoft.com/office/powerpoint/2010/main" val="2266349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a:xfrm>
            <a:off x="1371600" y="4400550"/>
            <a:ext cx="4114800" cy="3600450"/>
          </a:xfrm>
        </p:spPr>
        <p:txBody>
          <a:bodyPr/>
          <a:lstStyle/>
          <a:p>
            <a:r>
              <a:rPr kumimoji="1" lang="ja-JP" altLang="en-US" sz="1600" dirty="0" smtClean="0"/>
              <a:t>次に</a:t>
            </a:r>
            <a:r>
              <a:rPr lang="ja-JP" altLang="en-US" sz="1600" dirty="0" smtClean="0"/>
              <a:t>保険料の支給決定の仕組みについてご説明いたします。</a:t>
            </a:r>
            <a:endParaRPr kumimoji="1" lang="ja-JP" altLang="en-US" sz="1600" dirty="0"/>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46</a:t>
            </a:fld>
            <a:endParaRPr kumimoji="1" lang="ja-JP" altLang="en-US"/>
          </a:p>
        </p:txBody>
      </p:sp>
    </p:spTree>
    <p:extLst>
      <p:ext uri="{BB962C8B-B14F-4D97-AF65-F5344CB8AC3E}">
        <p14:creationId xmlns:p14="http://schemas.microsoft.com/office/powerpoint/2010/main" val="3185625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a:xfrm>
            <a:off x="1371600" y="4400550"/>
            <a:ext cx="4114800" cy="2402184"/>
          </a:xfrm>
        </p:spPr>
        <p:txBody>
          <a:bodyPr/>
          <a:lstStyle/>
          <a:p>
            <a:r>
              <a:rPr kumimoji="1" lang="ja-JP" altLang="en-US" sz="1600" dirty="0" smtClean="0"/>
              <a:t>健康保険と介護保険の保険料は、年２回開催される健康保険組合の組合会で決定されます。　保険料</a:t>
            </a:r>
            <a:r>
              <a:rPr lang="ja-JP" altLang="en-US" sz="1600" dirty="0"/>
              <a:t>は毎年見直され、 </a:t>
            </a:r>
            <a:r>
              <a:rPr kumimoji="1" lang="ja-JP" altLang="en-US" sz="1600" dirty="0" smtClean="0"/>
              <a:t>当健康保険組合の</a:t>
            </a:r>
            <a:r>
              <a:rPr lang="ja-JP" altLang="en-US" sz="1600" dirty="0" smtClean="0"/>
              <a:t>財政状況を鑑みて決定されており、医療費の動向や、国へ納める前期高齢者、後期高齢者の給付金や助成金</a:t>
            </a:r>
            <a:r>
              <a:rPr lang="ja-JP" altLang="en-US" sz="1600" dirty="0"/>
              <a:t>の</a:t>
            </a:r>
            <a:r>
              <a:rPr lang="ja-JP" altLang="en-US" sz="1600" dirty="0" smtClean="0"/>
              <a:t>状況から決定されています。</a:t>
            </a:r>
            <a:endParaRPr kumimoji="1" lang="ja-JP" altLang="en-US" sz="1600" dirty="0"/>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47</a:t>
            </a:fld>
            <a:endParaRPr kumimoji="1" lang="ja-JP" altLang="en-US"/>
          </a:p>
        </p:txBody>
      </p:sp>
    </p:spTree>
    <p:extLst>
      <p:ext uri="{BB962C8B-B14F-4D97-AF65-F5344CB8AC3E}">
        <p14:creationId xmlns:p14="http://schemas.microsoft.com/office/powerpoint/2010/main" val="33832573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a:xfrm>
            <a:off x="1371600" y="4400550"/>
            <a:ext cx="4114800" cy="3600450"/>
          </a:xfrm>
        </p:spPr>
        <p:txBody>
          <a:bodyPr/>
          <a:lstStyle/>
          <a:p>
            <a:r>
              <a:rPr kumimoji="1" lang="ja-JP" altLang="en-US" sz="1600" dirty="0" smtClean="0"/>
              <a:t>医療費の動向は、当健康保険組合に加入している被保険者や被扶養者の健康状態が悪くなり、医療機関に掛り、過剰に保険給付が増加すると健康保険組合の財政を圧迫します。</a:t>
            </a:r>
            <a:endParaRPr kumimoji="1" lang="en-US" altLang="ja-JP" sz="1600" dirty="0" smtClean="0"/>
          </a:p>
          <a:p>
            <a:r>
              <a:rPr kumimoji="1" lang="ja-JP" altLang="en-US" sz="1600" dirty="0" smtClean="0"/>
              <a:t>特に昨今では、生活習慣病と呼ばれる糖尿病や透析、脳血管疾患、循環器系の疾患については、慢性化、長期化と重症化に至るケースが多く、医療費の７割を占めるに至っています。</a:t>
            </a:r>
            <a:endParaRPr kumimoji="1" lang="ja-JP" altLang="en-US" sz="1600" dirty="0"/>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48</a:t>
            </a:fld>
            <a:endParaRPr kumimoji="1" lang="ja-JP" altLang="en-US" dirty="0"/>
          </a:p>
        </p:txBody>
      </p:sp>
    </p:spTree>
    <p:extLst>
      <p:ext uri="{BB962C8B-B14F-4D97-AF65-F5344CB8AC3E}">
        <p14:creationId xmlns:p14="http://schemas.microsoft.com/office/powerpoint/2010/main" val="628893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a:xfrm>
            <a:off x="1371600" y="4400550"/>
            <a:ext cx="4114800" cy="4160646"/>
          </a:xfrm>
        </p:spPr>
        <p:txBody>
          <a:bodyPr/>
          <a:lstStyle/>
          <a:p>
            <a:r>
              <a:rPr kumimoji="1" lang="ja-JP" altLang="en-US" sz="1600" dirty="0" smtClean="0"/>
              <a:t>また、健康保険組合の財政を圧迫しているものには、他の医療制度へ納付金、支援金があります。他の医療制度で特に関係があるものは、前期高齢者納付金と後期高齢者支援金があります。前期高齢者納付金は、国民健康保険に加入している６６歳から７４歳までの人達を支援するもので、後期高齢者支援金は７５歳以上の後期高齢者医療制度、広域連合を支援する財源になっています。</a:t>
            </a:r>
            <a:endParaRPr kumimoji="1" lang="en-US" altLang="ja-JP" sz="1600" dirty="0" smtClean="0"/>
          </a:p>
          <a:p>
            <a:r>
              <a:rPr lang="ja-JP" altLang="en-US" sz="1600" dirty="0" smtClean="0"/>
              <a:t>老齢人口が、２１％以上の高齢社会に突入している日本は、医療費が爆発的に増加しているため、健康保険組合に課せられた拠出金は増加する一方になっています。</a:t>
            </a:r>
            <a:endParaRPr lang="en-US" altLang="ja-JP" sz="1600" dirty="0" smtClean="0"/>
          </a:p>
          <a:p>
            <a:r>
              <a:rPr lang="ja-JP" altLang="en-US" sz="1600" dirty="0" smtClean="0"/>
              <a:t>また介護保険の納付金についても、介護サービスの利用者の増加に比例して、増加の一途を辿っています。</a:t>
            </a:r>
            <a:endParaRPr lang="en-US" altLang="ja-JP" sz="1600" dirty="0" smtClean="0"/>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49</a:t>
            </a:fld>
            <a:endParaRPr kumimoji="1" lang="ja-JP" altLang="en-US"/>
          </a:p>
        </p:txBody>
      </p:sp>
      <p:sp>
        <p:nvSpPr>
          <p:cNvPr id="6" name="右矢印 5"/>
          <p:cNvSpPr/>
          <p:nvPr/>
        </p:nvSpPr>
        <p:spPr>
          <a:xfrm rot="20131618">
            <a:off x="3445097" y="2280734"/>
            <a:ext cx="376457" cy="21147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右矢印 6"/>
          <p:cNvSpPr/>
          <p:nvPr/>
        </p:nvSpPr>
        <p:spPr>
          <a:xfrm rot="20131618">
            <a:off x="3481264" y="3030444"/>
            <a:ext cx="376457" cy="21147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13365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a:xfrm>
            <a:off x="1371600" y="4400549"/>
            <a:ext cx="4114800" cy="3859195"/>
          </a:xfrm>
        </p:spPr>
        <p:txBody>
          <a:bodyPr/>
          <a:lstStyle/>
          <a:p>
            <a:r>
              <a:rPr kumimoji="1" lang="ja-JP" altLang="en-US" sz="1600" dirty="0" smtClean="0"/>
              <a:t>日本国の保険制度は主に　医療に関する制度、介護に関する制度、年金に関する制度があり、それぞれに</a:t>
            </a:r>
            <a:r>
              <a:rPr lang="ja-JP" altLang="en-US" sz="1600" dirty="0"/>
              <a:t>年齢</a:t>
            </a:r>
            <a:r>
              <a:rPr lang="ja-JP" altLang="en-US" sz="1600" dirty="0" smtClean="0"/>
              <a:t>や加入する人の状況に予って、保険制度を</a:t>
            </a:r>
            <a:r>
              <a:rPr kumimoji="1" lang="ja-JP" altLang="en-US" sz="1600" dirty="0" smtClean="0"/>
              <a:t>使い分けています。</a:t>
            </a:r>
            <a:endParaRPr kumimoji="1" lang="en-US" altLang="ja-JP" sz="1600" dirty="0" smtClean="0"/>
          </a:p>
          <a:p>
            <a:r>
              <a:rPr lang="ja-JP" altLang="en-US" sz="1600" dirty="0" smtClean="0"/>
              <a:t>例えば、健康に関する制度では、健康保険、国民健康保険、後期高齢者医療制度等に分かれています。</a:t>
            </a:r>
            <a:endParaRPr lang="en-US" altLang="ja-JP" sz="1600" dirty="0" smtClean="0"/>
          </a:p>
          <a:p>
            <a:r>
              <a:rPr lang="ja-JP" altLang="en-US" sz="1600" dirty="0" smtClean="0"/>
              <a:t>年金制度も、会社や法人での勤務をしない無職者や、自営業者が加入する国民年金、法人に勤務している人が加入する厚生年金制度があります。</a:t>
            </a:r>
            <a:endParaRPr lang="en-US" altLang="ja-JP" sz="1600" dirty="0" smtClean="0"/>
          </a:p>
          <a:p>
            <a:r>
              <a:rPr lang="ja-JP" altLang="en-US" sz="1600" dirty="0" smtClean="0"/>
              <a:t>介護保険は２０００年に制度化されましたが、４０歳以上の人が加入する制度になっています。</a:t>
            </a:r>
            <a:endParaRPr lang="en-US" altLang="ja-JP" sz="1600" dirty="0" smtClean="0"/>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5</a:t>
            </a:fld>
            <a:endParaRPr kumimoji="1" lang="ja-JP" altLang="en-US"/>
          </a:p>
        </p:txBody>
      </p:sp>
    </p:spTree>
    <p:extLst>
      <p:ext uri="{BB962C8B-B14F-4D97-AF65-F5344CB8AC3E}">
        <p14:creationId xmlns:p14="http://schemas.microsoft.com/office/powerpoint/2010/main" val="34574920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371600" y="4400550"/>
            <a:ext cx="4114800" cy="3600450"/>
          </a:xfrm>
        </p:spPr>
        <p:txBody>
          <a:bodyPr/>
          <a:lstStyle/>
          <a:p>
            <a:r>
              <a:rPr kumimoji="1" lang="ja-JP" altLang="en-US" sz="1600" dirty="0" smtClean="0"/>
              <a:t>ご説明をした、財政のイメージです。現在ライオン健康保険組合の後期高齢者と前期高齢者への拠出金の構成は約</a:t>
            </a:r>
            <a:r>
              <a:rPr kumimoji="1" lang="en-US" altLang="ja-JP" sz="1600" dirty="0" smtClean="0"/>
              <a:t>45</a:t>
            </a:r>
            <a:r>
              <a:rPr kumimoji="1" lang="ja-JP" altLang="en-US" sz="1600" dirty="0" smtClean="0"/>
              <a:t>％程になっています。　ただし、徐々に増加傾向にあります。　</a:t>
            </a:r>
            <a:endParaRPr kumimoji="1" lang="en-US" altLang="ja-JP" sz="1600" dirty="0" smtClean="0"/>
          </a:p>
          <a:p>
            <a:r>
              <a:rPr kumimoji="1" lang="ja-JP" altLang="en-US" sz="1600" dirty="0" smtClean="0"/>
              <a:t>他の健康保険組合全体では、収入の</a:t>
            </a:r>
            <a:r>
              <a:rPr kumimoji="1" lang="en-US" altLang="ja-JP" sz="1600" dirty="0" smtClean="0"/>
              <a:t>50</a:t>
            </a:r>
            <a:r>
              <a:rPr kumimoji="1" lang="ja-JP" altLang="en-US" sz="1600" dirty="0" smtClean="0"/>
              <a:t>％ほどが</a:t>
            </a:r>
            <a:r>
              <a:rPr lang="ja-JP" altLang="en-US" sz="1600" dirty="0"/>
              <a:t>拠出</a:t>
            </a:r>
            <a:r>
              <a:rPr lang="ja-JP" altLang="en-US" sz="1600" dirty="0" smtClean="0"/>
              <a:t>金となっており、保険料を上げざるを得なくなっている健康保険組合が増加中です。</a:t>
            </a:r>
            <a:endParaRPr kumimoji="1" lang="ja-JP" altLang="en-US" sz="1600" dirty="0"/>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50</a:t>
            </a:fld>
            <a:endParaRPr kumimoji="1" lang="ja-JP" altLang="en-US"/>
          </a:p>
        </p:txBody>
      </p:sp>
    </p:spTree>
    <p:extLst>
      <p:ext uri="{BB962C8B-B14F-4D97-AF65-F5344CB8AC3E}">
        <p14:creationId xmlns:p14="http://schemas.microsoft.com/office/powerpoint/2010/main" val="21593575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371600" y="4400550"/>
            <a:ext cx="4114800" cy="3600450"/>
          </a:xfrm>
        </p:spPr>
        <p:txBody>
          <a:bodyPr/>
          <a:lstStyle/>
          <a:p>
            <a:r>
              <a:rPr kumimoji="1" lang="ja-JP" altLang="en-US" sz="1600" dirty="0" smtClean="0"/>
              <a:t>また、もし保険給付が増え、高齢者医療への拠出金があがり、赤字が生じた場合については、</a:t>
            </a:r>
            <a:r>
              <a:rPr lang="ja-JP" altLang="en-US" sz="1600" dirty="0" smtClean="0"/>
              <a:t>別途積立金や、法定準備金の財産を取り崩す事になります。</a:t>
            </a:r>
            <a:endParaRPr kumimoji="1" lang="en-US" altLang="ja-JP" sz="1600" dirty="0" smtClean="0"/>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51</a:t>
            </a:fld>
            <a:endParaRPr kumimoji="1" lang="ja-JP" altLang="en-US"/>
          </a:p>
        </p:txBody>
      </p:sp>
    </p:spTree>
    <p:extLst>
      <p:ext uri="{BB962C8B-B14F-4D97-AF65-F5344CB8AC3E}">
        <p14:creationId xmlns:p14="http://schemas.microsoft.com/office/powerpoint/2010/main" val="23029213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この図が、健康保険組合と他の医療制度との関係を表しています。前期高齢者納付金は国民健康保険側に、後期高齢者支援金は後期高齢者医療制度にそれぞれ納付されます。</a:t>
            </a:r>
            <a:endParaRPr kumimoji="1" lang="en-US" altLang="ja-JP" dirty="0" smtClean="0"/>
          </a:p>
          <a:p>
            <a:r>
              <a:rPr kumimoji="1" lang="ja-JP" altLang="en-US" dirty="0" smtClean="0"/>
              <a:t>特に、後期高齢者支援金は、当健康保険組合の実施している様々な施策に成績がつき、加算、減算される仕組みになっています。</a:t>
            </a:r>
            <a:endParaRPr kumimoji="1" lang="en-US" altLang="ja-JP" dirty="0" smtClean="0"/>
          </a:p>
          <a:p>
            <a:r>
              <a:rPr kumimoji="1" lang="ja-JP" altLang="en-US" dirty="0" smtClean="0"/>
              <a:t>この二つの拠出金は、毎年増額になる傾向であり、健康保険組合の財政を圧迫しており、場合によっては保険料率を上げざるを得ない状況にもなりかねません。</a:t>
            </a:r>
            <a:endParaRPr kumimoji="1" lang="ja-JP" altLang="en-US" dirty="0"/>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52</a:t>
            </a:fld>
            <a:endParaRPr kumimoji="1" lang="ja-JP" altLang="en-US"/>
          </a:p>
        </p:txBody>
      </p:sp>
    </p:spTree>
    <p:extLst>
      <p:ext uri="{BB962C8B-B14F-4D97-AF65-F5344CB8AC3E}">
        <p14:creationId xmlns:p14="http://schemas.microsoft.com/office/powerpoint/2010/main" val="10489047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a:xfrm>
            <a:off x="1371600" y="4400550"/>
            <a:ext cx="4114800" cy="3600450"/>
          </a:xfrm>
        </p:spPr>
        <p:txBody>
          <a:bodyPr/>
          <a:lstStyle/>
          <a:p>
            <a:r>
              <a:rPr kumimoji="1" lang="ja-JP" altLang="en-US" sz="1600" dirty="0" smtClean="0"/>
              <a:t>それでは、現在の</a:t>
            </a:r>
            <a:r>
              <a:rPr lang="ja-JP" altLang="en-US" sz="1600" dirty="0" smtClean="0"/>
              <a:t>日本の健康保険と介護保険の現状についてお話いたします。</a:t>
            </a:r>
            <a:endParaRPr kumimoji="1" lang="ja-JP" altLang="en-US" sz="1600" dirty="0"/>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53</a:t>
            </a:fld>
            <a:endParaRPr kumimoji="1" lang="ja-JP" altLang="en-US"/>
          </a:p>
        </p:txBody>
      </p:sp>
    </p:spTree>
    <p:extLst>
      <p:ext uri="{BB962C8B-B14F-4D97-AF65-F5344CB8AC3E}">
        <p14:creationId xmlns:p14="http://schemas.microsoft.com/office/powerpoint/2010/main" val="34210465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a:xfrm>
            <a:off x="1371600" y="4400550"/>
            <a:ext cx="4114800" cy="3600450"/>
          </a:xfrm>
        </p:spPr>
        <p:txBody>
          <a:bodyPr/>
          <a:lstStyle/>
          <a:p>
            <a:r>
              <a:rPr kumimoji="1" lang="ja-JP" altLang="en-US" sz="1600" dirty="0" smtClean="0"/>
              <a:t>皆さんご存知の通り、高齢社会の到来により、医療費は増大しており、後期高齢者の方の医療費は一人年間９０万円を超えています。</a:t>
            </a:r>
            <a:endParaRPr kumimoji="1" lang="en-US" altLang="ja-JP" sz="1600" dirty="0" smtClean="0"/>
          </a:p>
          <a:p>
            <a:r>
              <a:rPr lang="ja-JP" altLang="en-US" sz="1600" dirty="0" smtClean="0"/>
              <a:t>また、介護保険制度も、要支援や要介護１、２の区分の保険利用者が増加しており、国民の社会保障制度は１１０兆円を超えるほどになっています。</a:t>
            </a:r>
            <a:endParaRPr kumimoji="1" lang="ja-JP" altLang="en-US" sz="1600" dirty="0"/>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54</a:t>
            </a:fld>
            <a:endParaRPr kumimoji="1" lang="ja-JP" altLang="en-US"/>
          </a:p>
        </p:txBody>
      </p:sp>
    </p:spTree>
    <p:extLst>
      <p:ext uri="{BB962C8B-B14F-4D97-AF65-F5344CB8AC3E}">
        <p14:creationId xmlns:p14="http://schemas.microsoft.com/office/powerpoint/2010/main" val="27021909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これが年代別の一人当たりの医療費の推移になります。４０代後半から徐々に増え始め、７５歳以上の後期高齢者では、９０万円を超えてしまっています。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031384AE-BFA1-40D7-9355-12524F5BACE3}" type="slidenum">
              <a:rPr kumimoji="1" lang="ja-JP" altLang="en-US" smtClean="0"/>
              <a:t>55</a:t>
            </a:fld>
            <a:endParaRPr kumimoji="1" lang="ja-JP" altLang="en-US"/>
          </a:p>
        </p:txBody>
      </p:sp>
    </p:spTree>
    <p:extLst>
      <p:ext uri="{BB962C8B-B14F-4D97-AF65-F5344CB8AC3E}">
        <p14:creationId xmlns:p14="http://schemas.microsoft.com/office/powerpoint/2010/main" val="10394529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371600" y="4400550"/>
            <a:ext cx="4114800" cy="3600450"/>
          </a:xfrm>
        </p:spPr>
        <p:txBody>
          <a:bodyPr/>
          <a:lstStyle/>
          <a:p>
            <a:r>
              <a:rPr kumimoji="1" lang="ja-JP" altLang="en-US" sz="1600" dirty="0" smtClean="0"/>
              <a:t>それでは、国の状況を理解して頂いた上で、ライオン健康保険組合の状況について説明をいたします。</a:t>
            </a:r>
            <a:endParaRPr kumimoji="1" lang="ja-JP" altLang="en-US" sz="1600" dirty="0"/>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56</a:t>
            </a:fld>
            <a:endParaRPr kumimoji="1" lang="ja-JP" altLang="en-US"/>
          </a:p>
        </p:txBody>
      </p:sp>
    </p:spTree>
    <p:extLst>
      <p:ext uri="{BB962C8B-B14F-4D97-AF65-F5344CB8AC3E}">
        <p14:creationId xmlns:p14="http://schemas.microsoft.com/office/powerpoint/2010/main" val="36214755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371600" y="4400550"/>
            <a:ext cx="4114800" cy="3600450"/>
          </a:xfrm>
        </p:spPr>
        <p:txBody>
          <a:bodyPr/>
          <a:lstStyle/>
          <a:p>
            <a:r>
              <a:rPr lang="ja-JP" altLang="en-US" sz="1600" dirty="0" smtClean="0"/>
              <a:t>当ライオン健康保険組合については、厚生労働省から、当健康保険組合の加入者について診断を受けています。　その結果について、スコアリングレポートという形で、報告がされ、他の会社の健康保険組合との相対評価を</a:t>
            </a:r>
            <a:r>
              <a:rPr lang="ja-JP" altLang="en-US" sz="1600" dirty="0" err="1" smtClean="0"/>
              <a:t>うけいて</a:t>
            </a:r>
            <a:r>
              <a:rPr lang="ja-JP" altLang="en-US" sz="1600" dirty="0" smtClean="0"/>
              <a:t>います。</a:t>
            </a:r>
            <a:endParaRPr kumimoji="1" lang="ja-JP" altLang="en-US" sz="1600" dirty="0"/>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57</a:t>
            </a:fld>
            <a:endParaRPr kumimoji="1" lang="ja-JP" altLang="en-US"/>
          </a:p>
        </p:txBody>
      </p:sp>
    </p:spTree>
    <p:extLst>
      <p:ext uri="{BB962C8B-B14F-4D97-AF65-F5344CB8AC3E}">
        <p14:creationId xmlns:p14="http://schemas.microsoft.com/office/powerpoint/2010/main" val="9413468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371601" y="4400550"/>
            <a:ext cx="4114800" cy="3600450"/>
          </a:xfrm>
        </p:spPr>
        <p:txBody>
          <a:bodyPr/>
          <a:lstStyle/>
          <a:p>
            <a:r>
              <a:rPr kumimoji="1" lang="ja-JP" altLang="en-US" sz="1600" dirty="0" smtClean="0"/>
              <a:t>スコアリングレポートにおいて指摘されていることは、ライオングループの社員は運動不足であり、その結果肥満であると言う事、それが原因で発生する、様々な病気に罹患しています。</a:t>
            </a:r>
            <a:endParaRPr kumimoji="1" lang="en-US" altLang="ja-JP" sz="1600" dirty="0" smtClean="0"/>
          </a:p>
          <a:p>
            <a:r>
              <a:rPr kumimoji="1" lang="ja-JP" altLang="en-US" sz="1600" dirty="0" smtClean="0"/>
              <a:t>その主たるものが生活習慣病です。　生活習慣病は糖尿病、心疾患、脳血管疾患、肺の病気です。　なんと幕内力士の平均寿命は６２、３才と言うデータもあります。</a:t>
            </a:r>
            <a:endParaRPr kumimoji="1" lang="ja-JP" altLang="en-US" sz="1600" dirty="0"/>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58</a:t>
            </a:fld>
            <a:endParaRPr kumimoji="1" lang="ja-JP" altLang="en-US"/>
          </a:p>
        </p:txBody>
      </p:sp>
    </p:spTree>
    <p:extLst>
      <p:ext uri="{BB962C8B-B14F-4D97-AF65-F5344CB8AC3E}">
        <p14:creationId xmlns:p14="http://schemas.microsoft.com/office/powerpoint/2010/main" val="40804563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２０１９年度から２０２０年度へのライオングループ社員の生活習慣は、全体的に悪化傾向にあります。これは新型コロナ感染症予防に端を発する生活習慣の変化が要因となっています。在宅勤務が増える事により、運動不足となっていることが原因と考えられます。　また、肝機能の数値も悪くなる傾向が新たに出始めています。</a:t>
            </a:r>
            <a:endParaRPr kumimoji="1" lang="ja-JP" altLang="en-US" dirty="0"/>
          </a:p>
        </p:txBody>
      </p:sp>
      <p:sp>
        <p:nvSpPr>
          <p:cNvPr id="4" name="日付プレースホルダー 3"/>
          <p:cNvSpPr>
            <a:spLocks noGrp="1"/>
          </p:cNvSpPr>
          <p:nvPr>
            <p:ph type="dt" idx="10"/>
          </p:nvPr>
        </p:nvSpPr>
        <p:spPr/>
        <p:txBody>
          <a:bodyPr/>
          <a:lstStyle/>
          <a:p>
            <a:r>
              <a:rPr lang="ja-JP" altLang="en-US" smtClean="0">
                <a:solidFill>
                  <a:prstClr val="black"/>
                </a:solidFill>
              </a:rPr>
              <a:t>機密性○</a:t>
            </a:r>
            <a:endParaRPr lang="en-US" altLang="ja-JP" dirty="0" smtClean="0">
              <a:solidFill>
                <a:prstClr val="black"/>
              </a:solidFill>
            </a:endParaRPr>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114105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a:xfrm>
            <a:off x="1371600" y="4400550"/>
            <a:ext cx="4114800" cy="3600450"/>
          </a:xfrm>
        </p:spPr>
        <p:txBody>
          <a:bodyPr/>
          <a:lstStyle/>
          <a:p>
            <a:r>
              <a:rPr kumimoji="1" lang="ja-JP" altLang="en-US" sz="1600" dirty="0" smtClean="0"/>
              <a:t>それでは、健康保険組合が</a:t>
            </a:r>
            <a:r>
              <a:rPr lang="ja-JP" altLang="en-US" sz="1600" dirty="0" smtClean="0"/>
              <a:t>深く関係する、医療制度について説明をいたします。</a:t>
            </a:r>
            <a:endParaRPr kumimoji="1" lang="ja-JP" altLang="en-US" sz="1600" dirty="0"/>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6</a:t>
            </a:fld>
            <a:endParaRPr kumimoji="1" lang="ja-JP" altLang="en-US"/>
          </a:p>
        </p:txBody>
      </p:sp>
    </p:spTree>
    <p:extLst>
      <p:ext uri="{BB962C8B-B14F-4D97-AF65-F5344CB8AC3E}">
        <p14:creationId xmlns:p14="http://schemas.microsoft.com/office/powerpoint/2010/main" val="272444767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a:xfrm>
            <a:off x="1371600" y="4400550"/>
            <a:ext cx="4114800" cy="3600450"/>
          </a:xfrm>
        </p:spPr>
        <p:txBody>
          <a:bodyPr/>
          <a:lstStyle/>
          <a:p>
            <a:r>
              <a:rPr kumimoji="1" lang="ja-JP" altLang="en-US" sz="1600" dirty="0" smtClean="0"/>
              <a:t>それでは次に、国の健康保険組合に対する、対策についてお話します。</a:t>
            </a:r>
            <a:endParaRPr kumimoji="1" lang="en-US" altLang="ja-JP" sz="1600" dirty="0" smtClean="0"/>
          </a:p>
          <a:p>
            <a:r>
              <a:rPr kumimoji="1" lang="ja-JP" altLang="en-US" sz="1600" dirty="0" smtClean="0"/>
              <a:t>国というのは、主に厚生労働省になります。</a:t>
            </a:r>
            <a:endParaRPr kumimoji="1" lang="ja-JP" altLang="en-US" sz="1600" dirty="0"/>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60</a:t>
            </a:fld>
            <a:endParaRPr kumimoji="1" lang="ja-JP" altLang="en-US"/>
          </a:p>
        </p:txBody>
      </p:sp>
    </p:spTree>
    <p:extLst>
      <p:ext uri="{BB962C8B-B14F-4D97-AF65-F5344CB8AC3E}">
        <p14:creationId xmlns:p14="http://schemas.microsoft.com/office/powerpoint/2010/main" val="2152025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a:xfrm>
            <a:off x="1371600" y="4400549"/>
            <a:ext cx="4114800" cy="3798905"/>
          </a:xfrm>
        </p:spPr>
        <p:txBody>
          <a:bodyPr/>
          <a:lstStyle/>
          <a:p>
            <a:r>
              <a:rPr kumimoji="1" lang="ja-JP" altLang="en-US" sz="1600" dirty="0" smtClean="0"/>
              <a:t>厚生労働省は、</a:t>
            </a:r>
            <a:r>
              <a:rPr lang="ja-JP" altLang="en-US" sz="1600" dirty="0" smtClean="0"/>
              <a:t>健康保険組合に対して、被保険者や被扶養者の健康増進を進めさせるために、健康診断で、</a:t>
            </a:r>
            <a:r>
              <a:rPr lang="en-US" altLang="ja-JP" sz="1600" dirty="0" smtClean="0"/>
              <a:t>BMI</a:t>
            </a:r>
            <a:r>
              <a:rPr lang="ja-JP" altLang="en-US" sz="1600" dirty="0" smtClean="0"/>
              <a:t>が</a:t>
            </a:r>
            <a:r>
              <a:rPr lang="en-US" altLang="ja-JP" sz="1600" dirty="0" smtClean="0"/>
              <a:t>25</a:t>
            </a:r>
            <a:r>
              <a:rPr lang="ja-JP" altLang="en-US" sz="1600" dirty="0" smtClean="0"/>
              <a:t>以上、血糖値、血圧、脂質が基準値を外れている人、喫煙習慣のある人に対する保健指導を徹底するように、指導しています。その保健指導の実施率が悪いと後期高齢者支援金が増額されてしまいます。</a:t>
            </a:r>
            <a:endParaRPr lang="en-US" altLang="ja-JP" sz="1600" dirty="0" smtClean="0"/>
          </a:p>
          <a:p>
            <a:endParaRPr kumimoji="1" lang="en-US" altLang="ja-JP" sz="1600" dirty="0"/>
          </a:p>
          <a:p>
            <a:r>
              <a:rPr lang="ja-JP" altLang="en-US" sz="1600" dirty="0" smtClean="0"/>
              <a:t>また、介護保険財政については、介護保険の保険制度を維持する為、各健康保険組合に対して介護納付金の増額してきています。</a:t>
            </a:r>
            <a:endParaRPr lang="en-US" altLang="ja-JP" sz="1600" dirty="0" smtClean="0"/>
          </a:p>
          <a:p>
            <a:r>
              <a:rPr kumimoji="1" lang="ja-JP" altLang="en-US" sz="1600" dirty="0" smtClean="0"/>
              <a:t>それにより、どこの健康保険組合も、毎年度保険料の見直しを強いられている状況です。</a:t>
            </a:r>
            <a:endParaRPr kumimoji="1" lang="ja-JP" altLang="en-US" sz="1600" dirty="0"/>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61</a:t>
            </a:fld>
            <a:endParaRPr kumimoji="1" lang="ja-JP" altLang="en-US"/>
          </a:p>
        </p:txBody>
      </p:sp>
    </p:spTree>
    <p:extLst>
      <p:ext uri="{BB962C8B-B14F-4D97-AF65-F5344CB8AC3E}">
        <p14:creationId xmlns:p14="http://schemas.microsoft.com/office/powerpoint/2010/main" val="28939671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a:xfrm>
            <a:off x="1371600" y="4400550"/>
            <a:ext cx="4114800" cy="3600450"/>
          </a:xfrm>
        </p:spPr>
        <p:txBody>
          <a:bodyPr/>
          <a:lstStyle/>
          <a:p>
            <a:r>
              <a:rPr kumimoji="1" lang="ja-JP" altLang="en-US" sz="1600" dirty="0" smtClean="0"/>
              <a:t>今、厚生労働省、経済産業省、商工会議所が</a:t>
            </a:r>
            <a:r>
              <a:rPr lang="ja-JP" altLang="en-US" sz="1600" dirty="0"/>
              <a:t>共同</a:t>
            </a:r>
            <a:r>
              <a:rPr lang="ja-JP" altLang="en-US" sz="1600" dirty="0" smtClean="0"/>
              <a:t>で、健康経営指標というのを設けて、企業の「健康経営」を進めています。</a:t>
            </a:r>
            <a:endParaRPr lang="en-US" altLang="ja-JP" sz="1600" dirty="0" smtClean="0"/>
          </a:p>
          <a:p>
            <a:r>
              <a:rPr kumimoji="1" lang="ja-JP" altLang="en-US" sz="1600" dirty="0" smtClean="0"/>
              <a:t>健康経営を積極的に進めている会社として、お墨付きを貰うことで、健康経営銘柄、健康経営</a:t>
            </a:r>
            <a:r>
              <a:rPr lang="ja-JP" altLang="en-US" sz="1600" dirty="0" smtClean="0"/>
              <a:t>優良法人として</a:t>
            </a:r>
            <a:r>
              <a:rPr kumimoji="1" lang="ja-JP" altLang="en-US" sz="1600" dirty="0" smtClean="0"/>
              <a:t>認定されます。</a:t>
            </a:r>
            <a:endParaRPr kumimoji="1" lang="en-US" altLang="ja-JP" sz="1600" dirty="0" smtClean="0"/>
          </a:p>
          <a:p>
            <a:r>
              <a:rPr lang="ja-JP" altLang="en-US" sz="1600" dirty="0" smtClean="0"/>
              <a:t>それにより、株価に影響することも考えられます。</a:t>
            </a:r>
            <a:endParaRPr lang="en-US" altLang="ja-JP" sz="1600" dirty="0" smtClean="0"/>
          </a:p>
          <a:p>
            <a:endParaRPr kumimoji="1" lang="en-US" altLang="ja-JP" sz="1600" dirty="0" smtClean="0"/>
          </a:p>
          <a:p>
            <a:r>
              <a:rPr kumimoji="1" lang="ja-JP" altLang="en-US" sz="1600" dirty="0" smtClean="0"/>
              <a:t>社員も健康になり、社会からの評価もあがり、会社の業績もあがる　　　健康であると言う事で、色々な影響があることがわかります。</a:t>
            </a:r>
            <a:endParaRPr kumimoji="1" lang="en-US" altLang="ja-JP" sz="1600" dirty="0" smtClean="0"/>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62</a:t>
            </a:fld>
            <a:endParaRPr kumimoji="1" lang="ja-JP" altLang="en-US"/>
          </a:p>
        </p:txBody>
      </p:sp>
    </p:spTree>
    <p:extLst>
      <p:ext uri="{BB962C8B-B14F-4D97-AF65-F5344CB8AC3E}">
        <p14:creationId xmlns:p14="http://schemas.microsoft.com/office/powerpoint/2010/main" val="10514291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a:xfrm>
            <a:off x="1371600" y="4400550"/>
            <a:ext cx="4114800" cy="3600450"/>
          </a:xfrm>
        </p:spPr>
        <p:txBody>
          <a:bodyPr/>
          <a:lstStyle/>
          <a:p>
            <a:r>
              <a:rPr lang="ja-JP" altLang="en-US" sz="1600" dirty="0" smtClean="0"/>
              <a:t>本年度もライオン株式会社は健康経営指標の一つであり、上位５００社が選定される、「ホワイト５００」に認定されました。</a:t>
            </a:r>
            <a:endParaRPr lang="en-US" altLang="ja-JP" sz="1600" dirty="0" smtClean="0"/>
          </a:p>
          <a:p>
            <a:endParaRPr kumimoji="1" lang="en-US" altLang="ja-JP" sz="1600" dirty="0"/>
          </a:p>
          <a:p>
            <a:r>
              <a:rPr lang="ja-JP" altLang="en-US" sz="1600" dirty="0" smtClean="0"/>
              <a:t>ただし、花王は業界で１社しか選ばれない「健康経営銘柄」として</a:t>
            </a:r>
            <a:r>
              <a:rPr lang="ja-JP" altLang="en-US" sz="1600" dirty="0"/>
              <a:t>証認</a:t>
            </a:r>
            <a:r>
              <a:rPr lang="ja-JP" altLang="en-US" sz="1600" dirty="0" smtClean="0"/>
              <a:t>されています。　</a:t>
            </a:r>
            <a:endParaRPr kumimoji="1" lang="en-US" altLang="ja-JP" sz="1600" dirty="0" smtClean="0"/>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63</a:t>
            </a:fld>
            <a:endParaRPr kumimoji="1" lang="ja-JP" altLang="en-US"/>
          </a:p>
        </p:txBody>
      </p:sp>
    </p:spTree>
    <p:extLst>
      <p:ext uri="{BB962C8B-B14F-4D97-AF65-F5344CB8AC3E}">
        <p14:creationId xmlns:p14="http://schemas.microsoft.com/office/powerpoint/2010/main" val="41403775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a:xfrm>
            <a:off x="1371600" y="4400550"/>
            <a:ext cx="4114800" cy="3600450"/>
          </a:xfrm>
        </p:spPr>
        <p:txBody>
          <a:bodyPr/>
          <a:lstStyle/>
          <a:p>
            <a:r>
              <a:rPr kumimoji="1" lang="ja-JP" altLang="en-US" sz="1600" dirty="0" smtClean="0"/>
              <a:t>昨今の世の中の情勢をご理解</a:t>
            </a:r>
            <a:r>
              <a:rPr kumimoji="1" lang="ja-JP" altLang="en-US" sz="1600" dirty="0" err="1" smtClean="0"/>
              <a:t>た</a:t>
            </a:r>
            <a:r>
              <a:rPr kumimoji="1" lang="ja-JP" altLang="en-US" sz="1600" dirty="0" smtClean="0"/>
              <a:t>だけたでしょうか？</a:t>
            </a:r>
            <a:endParaRPr kumimoji="1" lang="en-US" altLang="ja-JP" sz="1600" dirty="0" smtClean="0"/>
          </a:p>
          <a:p>
            <a:r>
              <a:rPr lang="ja-JP" altLang="en-US" sz="1600" dirty="0" smtClean="0"/>
              <a:t>その</a:t>
            </a:r>
            <a:r>
              <a:rPr lang="ja-JP" altLang="en-US" sz="1600" dirty="0"/>
              <a:t>上</a:t>
            </a:r>
            <a:r>
              <a:rPr lang="ja-JP" altLang="en-US" sz="1600" dirty="0" smtClean="0"/>
              <a:t>で、ライオン健康保険組合としてのこれからの活動について、ご説明いたします。</a:t>
            </a:r>
            <a:endParaRPr kumimoji="1" lang="ja-JP" altLang="en-US" sz="1600" dirty="0"/>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64</a:t>
            </a:fld>
            <a:endParaRPr kumimoji="1" lang="ja-JP" altLang="en-US"/>
          </a:p>
        </p:txBody>
      </p:sp>
    </p:spTree>
    <p:extLst>
      <p:ext uri="{BB962C8B-B14F-4D97-AF65-F5344CB8AC3E}">
        <p14:creationId xmlns:p14="http://schemas.microsoft.com/office/powerpoint/2010/main" val="343247355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a:xfrm>
            <a:off x="1175657" y="4400549"/>
            <a:ext cx="4642339" cy="3919485"/>
          </a:xfrm>
        </p:spPr>
        <p:txBody>
          <a:bodyPr/>
          <a:lstStyle/>
          <a:p>
            <a:r>
              <a:rPr lang="ja-JP" altLang="en-US" sz="1600" dirty="0" smtClean="0"/>
              <a:t>健康保険組合の役割としては、まず第一に被保険者が安心して働ける様に、健康保険の給付を行う事であることに替わりはありません。　　ただし、まず病気にならないことがそれよりも大切なことになります。皆さんが健康になって、医療費が削減されれば保険料の低減が図れ、被保険者から過剰な保険料を徴収しなくて済みます。</a:t>
            </a:r>
            <a:endParaRPr lang="en-US" altLang="ja-JP" sz="1600" dirty="0" smtClean="0"/>
          </a:p>
          <a:p>
            <a:r>
              <a:rPr lang="ja-JP" altLang="en-US" sz="1600" dirty="0" smtClean="0"/>
              <a:t>また、高齢者医療への救出金を下げなければなりません。</a:t>
            </a:r>
            <a:endParaRPr lang="en-US" altLang="ja-JP" sz="1600" dirty="0" smtClean="0"/>
          </a:p>
          <a:p>
            <a:r>
              <a:rPr lang="ja-JP" altLang="en-US" sz="1600" dirty="0" smtClean="0"/>
              <a:t>これは、当健康保険組合だけの努力では達成されません。　加齢とともに、体が弱っていくのは仕方ないことですが、ライオンも考えている健康寿命の延伸に貢献するため、ライオン健康保険組合から高齢者医療に切り替わる人を健康な状態で送り出すこと健康に対するリテラシーを高める事が肝要です。</a:t>
            </a:r>
            <a:endParaRPr lang="en-US" altLang="ja-JP" sz="1600" dirty="0" smtClean="0"/>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65</a:t>
            </a:fld>
            <a:endParaRPr kumimoji="1" lang="ja-JP" altLang="en-US"/>
          </a:p>
        </p:txBody>
      </p:sp>
    </p:spTree>
    <p:extLst>
      <p:ext uri="{BB962C8B-B14F-4D97-AF65-F5344CB8AC3E}">
        <p14:creationId xmlns:p14="http://schemas.microsoft.com/office/powerpoint/2010/main" val="316953383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a:xfrm>
            <a:off x="1371600" y="4400550"/>
            <a:ext cx="4114800" cy="2691493"/>
          </a:xfrm>
        </p:spPr>
        <p:txBody>
          <a:bodyPr/>
          <a:lstStyle/>
          <a:p>
            <a:r>
              <a:rPr lang="ja-JP" altLang="en-US" sz="1600" dirty="0" smtClean="0"/>
              <a:t>ライオン健康保険組合は、ライオン人材開発センターの健康サポート室や、ライオン歯科衛生研究所と協力して、社員や</a:t>
            </a:r>
            <a:r>
              <a:rPr kumimoji="1" lang="ja-JP" altLang="en-US" sz="1600" dirty="0" smtClean="0"/>
              <a:t>、被扶養者の健康増進の為の施策を積極的に打ち出していきます。３者で協力してプロケアキャンペーン</a:t>
            </a:r>
            <a:r>
              <a:rPr lang="ja-JP" altLang="en-US" sz="1600" dirty="0" smtClean="0"/>
              <a:t>や、ウォーキングキャンペーン、歯間清掃用具使用普及活動、がん予防対策、禁煙対策、生活習慣病の人への保健指導等を徹底して行っていきます。</a:t>
            </a:r>
            <a:endParaRPr kumimoji="1" lang="ja-JP" altLang="en-US" sz="1600" dirty="0"/>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66</a:t>
            </a:fld>
            <a:endParaRPr kumimoji="1" lang="ja-JP" altLang="en-US"/>
          </a:p>
        </p:txBody>
      </p:sp>
    </p:spTree>
    <p:extLst>
      <p:ext uri="{BB962C8B-B14F-4D97-AF65-F5344CB8AC3E}">
        <p14:creationId xmlns:p14="http://schemas.microsoft.com/office/powerpoint/2010/main" val="25489110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a:xfrm>
            <a:off x="1371600" y="4400549"/>
            <a:ext cx="4114800" cy="4190791"/>
          </a:xfrm>
        </p:spPr>
        <p:txBody>
          <a:bodyPr/>
          <a:lstStyle/>
          <a:p>
            <a:r>
              <a:rPr lang="ja-JP" altLang="en-US" sz="1600" dirty="0">
                <a:latin typeface="+mn-ea"/>
              </a:rPr>
              <a:t>健康保険というの</a:t>
            </a:r>
            <a:r>
              <a:rPr lang="ja-JP" altLang="en-US" sz="1600" dirty="0" smtClean="0">
                <a:latin typeface="+mn-ea"/>
              </a:rPr>
              <a:t>は事業主と被保険者が保険料を出し合う「</a:t>
            </a:r>
            <a:r>
              <a:rPr lang="ja-JP" altLang="en-US" sz="1600" dirty="0">
                <a:latin typeface="+mn-ea"/>
              </a:rPr>
              <a:t>保険制度」であり、不幸にして病に倒れたり、ケガをしてしまった</a:t>
            </a:r>
            <a:r>
              <a:rPr lang="ja-JP" altLang="en-US" sz="1600" dirty="0" smtClean="0">
                <a:latin typeface="+mn-ea"/>
              </a:rPr>
              <a:t>人を助ける相互扶助の制度</a:t>
            </a:r>
            <a:r>
              <a:rPr lang="ja-JP" altLang="en-US" sz="1600" dirty="0">
                <a:latin typeface="+mn-ea"/>
              </a:rPr>
              <a:t>です。</a:t>
            </a:r>
            <a:endParaRPr lang="en-US" altLang="ja-JP" sz="1600" dirty="0">
              <a:latin typeface="+mn-ea"/>
            </a:endParaRPr>
          </a:p>
          <a:p>
            <a:r>
              <a:rPr lang="ja-JP" altLang="en-US" sz="1600" dirty="0">
                <a:latin typeface="+mn-ea"/>
              </a:rPr>
              <a:t>制度の加入者全員が、健康に留意せず、体調を崩し、保険制度を際限なく利用すれば、健康保険制度はいずれ破綻の道を辿ります。特に生活習慣病予防や禁煙は、取り組むそれぞれの個人の意識の問題です。</a:t>
            </a:r>
            <a:endParaRPr lang="en-US" altLang="ja-JP" sz="1600" dirty="0">
              <a:latin typeface="+mn-ea"/>
            </a:endParaRPr>
          </a:p>
          <a:p>
            <a:r>
              <a:rPr lang="ja-JP" altLang="en-US" sz="1600" dirty="0">
                <a:latin typeface="+mn-ea"/>
              </a:rPr>
              <a:t>本人、</a:t>
            </a:r>
            <a:r>
              <a:rPr lang="ja-JP" altLang="en-US" sz="1600" dirty="0" smtClean="0">
                <a:latin typeface="+mn-ea"/>
              </a:rPr>
              <a:t>家族が</a:t>
            </a:r>
            <a:r>
              <a:rPr lang="ja-JP" altLang="en-US" sz="1600" dirty="0">
                <a:latin typeface="+mn-ea"/>
              </a:rPr>
              <a:t>健康であってこそ、生産性があがり、会社が発展します。また健康保険料の低減につながり、自らの所得にも跳ね返ってきます。</a:t>
            </a:r>
            <a:endParaRPr lang="en-US" altLang="ja-JP" sz="1600" dirty="0">
              <a:latin typeface="+mn-ea"/>
            </a:endParaRPr>
          </a:p>
          <a:p>
            <a:r>
              <a:rPr lang="ja-JP" altLang="en-US" sz="1600" dirty="0">
                <a:latin typeface="+mn-ea"/>
              </a:rPr>
              <a:t>暴飲暴食、喫煙、運動不足で健康を害して、将来介護が必要になったり、寝たきりになっては、元も子もありません。</a:t>
            </a:r>
          </a:p>
          <a:p>
            <a:r>
              <a:rPr kumimoji="1" lang="ja-JP" altLang="en-US" sz="1600" dirty="0" smtClean="0">
                <a:latin typeface="+mn-ea"/>
              </a:rPr>
              <a:t>常に健康に留意して、生活することが大切になります。</a:t>
            </a:r>
            <a:endParaRPr kumimoji="1" lang="ja-JP" altLang="en-US" sz="1600" dirty="0">
              <a:latin typeface="+mn-ea"/>
            </a:endParaRPr>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67</a:t>
            </a:fld>
            <a:endParaRPr kumimoji="1" lang="ja-JP" altLang="en-US"/>
          </a:p>
        </p:txBody>
      </p:sp>
    </p:spTree>
    <p:extLst>
      <p:ext uri="{BB962C8B-B14F-4D97-AF65-F5344CB8AC3E}">
        <p14:creationId xmlns:p14="http://schemas.microsoft.com/office/powerpoint/2010/main" val="334109419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371600" y="4400550"/>
            <a:ext cx="4114800" cy="3600450"/>
          </a:xfrm>
        </p:spPr>
        <p:txBody>
          <a:bodyPr/>
          <a:lstStyle/>
          <a:p>
            <a:r>
              <a:rPr lang="ja-JP" altLang="en-US" sz="1600" dirty="0">
                <a:latin typeface="ＭＳ Ｐゴシック" panose="020B0600070205080204" pitchFamily="50" charset="-128"/>
                <a:ea typeface="ＭＳ Ｐゴシック" panose="020B0600070205080204" pitchFamily="50" charset="-128"/>
              </a:rPr>
              <a:t>ライオン健康保険組合は、皆さんが健康で、有意義な会社生活・ご自分の人生を過ごされる事を切に願っております。</a:t>
            </a:r>
            <a:endParaRPr lang="en-US" altLang="ja-JP" sz="1600" dirty="0">
              <a:latin typeface="ＭＳ Ｐゴシック" panose="020B0600070205080204" pitchFamily="50" charset="-128"/>
              <a:ea typeface="ＭＳ Ｐゴシック" panose="020B0600070205080204" pitchFamily="50" charset="-128"/>
            </a:endParaRPr>
          </a:p>
          <a:p>
            <a:endParaRPr kumimoji="1" lang="ja-JP" altLang="en-US" sz="1600" dirty="0"/>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68</a:t>
            </a:fld>
            <a:endParaRPr kumimoji="1" lang="ja-JP" altLang="en-US"/>
          </a:p>
        </p:txBody>
      </p:sp>
    </p:spTree>
    <p:extLst>
      <p:ext uri="{BB962C8B-B14F-4D97-AF65-F5344CB8AC3E}">
        <p14:creationId xmlns:p14="http://schemas.microsoft.com/office/powerpoint/2010/main" val="16673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a:xfrm>
            <a:off x="1371600" y="4400550"/>
            <a:ext cx="4114800" cy="4455856"/>
          </a:xfrm>
        </p:spPr>
        <p:txBody>
          <a:bodyPr/>
          <a:lstStyle/>
          <a:p>
            <a:r>
              <a:rPr kumimoji="1" lang="ja-JP" altLang="en-US" sz="1600" dirty="0" smtClean="0"/>
              <a:t>医療制度は負傷や、疾病、死亡に関する保険事故に対して、</a:t>
            </a:r>
            <a:r>
              <a:rPr lang="ja-JP" altLang="en-US" sz="1600" dirty="0" smtClean="0"/>
              <a:t>補償を行うものです。</a:t>
            </a:r>
            <a:endParaRPr lang="en-US" altLang="ja-JP" sz="1600" dirty="0" smtClean="0"/>
          </a:p>
          <a:p>
            <a:r>
              <a:rPr lang="ja-JP" altLang="en-US" sz="1600" dirty="0" smtClean="0"/>
              <a:t>健康保険は、法人にて労働する人、所属する経営者が加入する制度です。</a:t>
            </a:r>
            <a:endParaRPr lang="en-US" altLang="ja-JP" sz="1600" dirty="0" smtClean="0"/>
          </a:p>
          <a:p>
            <a:r>
              <a:rPr lang="ja-JP" altLang="en-US" sz="1600" dirty="0" smtClean="0"/>
              <a:t>健康保険を運営する主体を「保険者」と言いますが、保険者のタイプとして大きく２つあります。健康保険組合と言って、企業単独もしくは、複数の同業の企業が共同で組織し、保険者となる場合です。　健康保険組合は一定規模以上の加入者を維持できる事が必要になります。　当ライオン健康保険組合もこれに該当します。</a:t>
            </a:r>
            <a:endParaRPr lang="en-US" altLang="ja-JP" sz="1600" dirty="0" smtClean="0"/>
          </a:p>
          <a:p>
            <a:r>
              <a:rPr lang="ja-JP" altLang="en-US" sz="1600" dirty="0" smtClean="0"/>
              <a:t>協会健康保険は、中小企業の様に単独もしくは共同で健康保険組合を組織できない企業が加入します。</a:t>
            </a:r>
            <a:endParaRPr lang="en-US" altLang="ja-JP" sz="1600" dirty="0" smtClean="0"/>
          </a:p>
          <a:p>
            <a:r>
              <a:rPr lang="ja-JP" altLang="en-US" sz="1600" dirty="0" smtClean="0"/>
              <a:t>どちらの厚生労働省の管理の下、国の医療保険制度の運営を任されています。</a:t>
            </a:r>
            <a:endParaRPr lang="en-US" altLang="ja-JP" sz="1600" dirty="0" smtClean="0"/>
          </a:p>
          <a:p>
            <a:endParaRPr kumimoji="1" lang="ja-JP" altLang="en-US" sz="1600" dirty="0"/>
          </a:p>
        </p:txBody>
      </p:sp>
    </p:spTree>
    <p:extLst>
      <p:ext uri="{BB962C8B-B14F-4D97-AF65-F5344CB8AC3E}">
        <p14:creationId xmlns:p14="http://schemas.microsoft.com/office/powerpoint/2010/main" val="1479373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a:xfrm>
            <a:off x="1371600" y="4400550"/>
            <a:ext cx="4114800" cy="4170694"/>
          </a:xfrm>
        </p:spPr>
        <p:txBody>
          <a:bodyPr/>
          <a:lstStyle/>
          <a:p>
            <a:r>
              <a:rPr kumimoji="1" lang="ja-JP" altLang="en-US" sz="1600" dirty="0" smtClean="0"/>
              <a:t>次に</a:t>
            </a:r>
            <a:endParaRPr kumimoji="1" lang="en-US" altLang="ja-JP" sz="1600" dirty="0" smtClean="0"/>
          </a:p>
          <a:p>
            <a:r>
              <a:rPr kumimoji="1" lang="ja-JP" altLang="en-US" sz="1600" dirty="0" smtClean="0"/>
              <a:t>国民健康保険です。国民健康保険は、各市町村が保険者となり運営されています。主に７５歳未満の自営業者の方が加入します。法人に雇用されている人が加入する健康保険とは若干補償の内容がことなります。</a:t>
            </a:r>
            <a:endParaRPr kumimoji="1" lang="en-US" altLang="ja-JP" sz="1600" dirty="0" smtClean="0"/>
          </a:p>
          <a:p>
            <a:endParaRPr lang="en-US" altLang="ja-JP" sz="1600" dirty="0" smtClean="0"/>
          </a:p>
          <a:p>
            <a:r>
              <a:rPr lang="ja-JP" altLang="en-US" sz="1600" dirty="0"/>
              <a:t>次</a:t>
            </a:r>
            <a:r>
              <a:rPr lang="ja-JP" altLang="en-US" sz="1600" dirty="0" smtClean="0"/>
              <a:t>に</a:t>
            </a:r>
            <a:endParaRPr lang="en-US" altLang="ja-JP" sz="1600" dirty="0"/>
          </a:p>
          <a:p>
            <a:r>
              <a:rPr kumimoji="1" lang="ja-JP" altLang="en-US" sz="1600" dirty="0" smtClean="0"/>
              <a:t>後期高齢者医療制度です。後期高齢者医療制度とは、７５歳以上の人が加入する制度で、７５歳になると全員この制度に移行します。</a:t>
            </a:r>
            <a:endParaRPr kumimoji="1" lang="en-US" altLang="ja-JP" sz="1600" dirty="0" smtClean="0"/>
          </a:p>
          <a:p>
            <a:r>
              <a:rPr lang="ja-JP" altLang="en-US" sz="1600" dirty="0" smtClean="0"/>
              <a:t>制度の管理は、地域の広域連合が行っています。</a:t>
            </a:r>
            <a:endParaRPr kumimoji="1" lang="ja-JP" altLang="en-US" sz="1600" dirty="0"/>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8</a:t>
            </a:fld>
            <a:endParaRPr kumimoji="1" lang="ja-JP" altLang="en-US"/>
          </a:p>
        </p:txBody>
      </p:sp>
    </p:spTree>
    <p:extLst>
      <p:ext uri="{BB962C8B-B14F-4D97-AF65-F5344CB8AC3E}">
        <p14:creationId xmlns:p14="http://schemas.microsoft.com/office/powerpoint/2010/main" val="1381334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a:xfrm>
            <a:off x="1371600" y="4400550"/>
            <a:ext cx="4114800" cy="3600450"/>
          </a:xfrm>
        </p:spPr>
        <p:txBody>
          <a:bodyPr/>
          <a:lstStyle/>
          <a:p>
            <a:r>
              <a:rPr kumimoji="1" lang="ja-JP" altLang="en-US" sz="1600" dirty="0" smtClean="0"/>
              <a:t>それでは、皆さんが加入されている、健康保険について説明いたします。</a:t>
            </a:r>
            <a:endParaRPr kumimoji="1" lang="en-US" altLang="ja-JP" sz="1600" dirty="0" smtClean="0"/>
          </a:p>
          <a:p>
            <a:r>
              <a:rPr lang="ja-JP" altLang="en-US" sz="1600" dirty="0" smtClean="0"/>
              <a:t>再度ご説明しますが、健康保険制度とは、健康保険法で定められた制度であり、医療制度のひとつであり、法人に所属してる人が利用できる制度であることをご認識ください。</a:t>
            </a:r>
            <a:endParaRPr kumimoji="1" lang="ja-JP" altLang="en-US" sz="1600" dirty="0"/>
          </a:p>
        </p:txBody>
      </p:sp>
      <p:sp>
        <p:nvSpPr>
          <p:cNvPr id="4" name="スライド番号プレースホルダー 3"/>
          <p:cNvSpPr>
            <a:spLocks noGrp="1"/>
          </p:cNvSpPr>
          <p:nvPr>
            <p:ph type="sldNum" sz="quarter" idx="10"/>
          </p:nvPr>
        </p:nvSpPr>
        <p:spPr/>
        <p:txBody>
          <a:bodyPr/>
          <a:lstStyle/>
          <a:p>
            <a:fld id="{FC823D63-5A61-4976-AD1D-C0F9B71B3573}" type="slidenum">
              <a:rPr kumimoji="1" lang="ja-JP" altLang="en-US" smtClean="0"/>
              <a:t>9</a:t>
            </a:fld>
            <a:endParaRPr kumimoji="1" lang="ja-JP" altLang="en-US"/>
          </a:p>
        </p:txBody>
      </p:sp>
    </p:spTree>
    <p:extLst>
      <p:ext uri="{BB962C8B-B14F-4D97-AF65-F5344CB8AC3E}">
        <p14:creationId xmlns:p14="http://schemas.microsoft.com/office/powerpoint/2010/main" val="3577972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08F6C6D-D5D5-47BE-B330-6338FD4F1AE9}" type="datetimeFigureOut">
              <a:rPr kumimoji="1" lang="ja-JP" altLang="en-US" smtClean="0"/>
              <a:t>2022/5/31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CEFF41C-B686-4661-9CEA-5966A70423E3}" type="slidenum">
              <a:rPr kumimoji="1" lang="ja-JP" altLang="en-US" smtClean="0"/>
              <a:t>‹#›</a:t>
            </a:fld>
            <a:endParaRPr kumimoji="1" lang="ja-JP" altLang="en-US"/>
          </a:p>
        </p:txBody>
      </p:sp>
    </p:spTree>
    <p:extLst>
      <p:ext uri="{BB962C8B-B14F-4D97-AF65-F5344CB8AC3E}">
        <p14:creationId xmlns:p14="http://schemas.microsoft.com/office/powerpoint/2010/main" val="3160759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08F6C6D-D5D5-47BE-B330-6338FD4F1AE9}" type="datetimeFigureOut">
              <a:rPr kumimoji="1" lang="ja-JP" altLang="en-US" smtClean="0"/>
              <a:t>2022/5/31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CEFF41C-B686-4661-9CEA-5966A70423E3}" type="slidenum">
              <a:rPr kumimoji="1" lang="ja-JP" altLang="en-US" smtClean="0"/>
              <a:t>‹#›</a:t>
            </a:fld>
            <a:endParaRPr kumimoji="1" lang="ja-JP" altLang="en-US"/>
          </a:p>
        </p:txBody>
      </p:sp>
    </p:spTree>
    <p:extLst>
      <p:ext uri="{BB962C8B-B14F-4D97-AF65-F5344CB8AC3E}">
        <p14:creationId xmlns:p14="http://schemas.microsoft.com/office/powerpoint/2010/main" val="4260497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08F6C6D-D5D5-47BE-B330-6338FD4F1AE9}" type="datetimeFigureOut">
              <a:rPr kumimoji="1" lang="ja-JP" altLang="en-US" smtClean="0"/>
              <a:t>2022/5/31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CEFF41C-B686-4661-9CEA-5966A70423E3}"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67918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08F6C6D-D5D5-47BE-B330-6338FD4F1AE9}" type="datetimeFigureOut">
              <a:rPr kumimoji="1" lang="ja-JP" altLang="en-US" smtClean="0"/>
              <a:t>2022/5/31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CEFF41C-B686-4661-9CEA-5966A70423E3}" type="slidenum">
              <a:rPr kumimoji="1" lang="ja-JP" altLang="en-US" smtClean="0"/>
              <a:t>‹#›</a:t>
            </a:fld>
            <a:endParaRPr kumimoji="1" lang="ja-JP" altLang="en-US"/>
          </a:p>
        </p:txBody>
      </p:sp>
    </p:spTree>
    <p:extLst>
      <p:ext uri="{BB962C8B-B14F-4D97-AF65-F5344CB8AC3E}">
        <p14:creationId xmlns:p14="http://schemas.microsoft.com/office/powerpoint/2010/main" val="2737464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08F6C6D-D5D5-47BE-B330-6338FD4F1AE9}" type="datetimeFigureOut">
              <a:rPr kumimoji="1" lang="ja-JP" altLang="en-US" smtClean="0"/>
              <a:t>2022/5/31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CEFF41C-B686-4661-9CEA-5966A70423E3}"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08247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08F6C6D-D5D5-47BE-B330-6338FD4F1AE9}" type="datetimeFigureOut">
              <a:rPr kumimoji="1" lang="ja-JP" altLang="en-US" smtClean="0"/>
              <a:t>2022/5/31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CEFF41C-B686-4661-9CEA-5966A70423E3}" type="slidenum">
              <a:rPr kumimoji="1" lang="ja-JP" altLang="en-US" smtClean="0"/>
              <a:t>‹#›</a:t>
            </a:fld>
            <a:endParaRPr kumimoji="1" lang="ja-JP" altLang="en-US"/>
          </a:p>
        </p:txBody>
      </p:sp>
    </p:spTree>
    <p:extLst>
      <p:ext uri="{BB962C8B-B14F-4D97-AF65-F5344CB8AC3E}">
        <p14:creationId xmlns:p14="http://schemas.microsoft.com/office/powerpoint/2010/main" val="3540217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08F6C6D-D5D5-47BE-B330-6338FD4F1AE9}" type="datetimeFigureOut">
              <a:rPr kumimoji="1" lang="ja-JP" altLang="en-US" smtClean="0"/>
              <a:t>2022/5/31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CEFF41C-B686-4661-9CEA-5966A70423E3}" type="slidenum">
              <a:rPr kumimoji="1" lang="ja-JP" altLang="en-US" smtClean="0"/>
              <a:t>‹#›</a:t>
            </a:fld>
            <a:endParaRPr kumimoji="1" lang="ja-JP" altLang="en-US"/>
          </a:p>
        </p:txBody>
      </p:sp>
    </p:spTree>
    <p:extLst>
      <p:ext uri="{BB962C8B-B14F-4D97-AF65-F5344CB8AC3E}">
        <p14:creationId xmlns:p14="http://schemas.microsoft.com/office/powerpoint/2010/main" val="3242708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08F6C6D-D5D5-47BE-B330-6338FD4F1AE9}" type="datetimeFigureOut">
              <a:rPr kumimoji="1" lang="ja-JP" altLang="en-US" smtClean="0"/>
              <a:t>2022/5/31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CEFF41C-B686-4661-9CEA-5966A70423E3}" type="slidenum">
              <a:rPr kumimoji="1" lang="ja-JP" altLang="en-US" smtClean="0"/>
              <a:t>‹#›</a:t>
            </a:fld>
            <a:endParaRPr kumimoji="1" lang="ja-JP" altLang="en-US"/>
          </a:p>
        </p:txBody>
      </p:sp>
    </p:spTree>
    <p:extLst>
      <p:ext uri="{BB962C8B-B14F-4D97-AF65-F5344CB8AC3E}">
        <p14:creationId xmlns:p14="http://schemas.microsoft.com/office/powerpoint/2010/main" val="2367466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08F6C6D-D5D5-47BE-B330-6338FD4F1AE9}" type="datetimeFigureOut">
              <a:rPr kumimoji="1" lang="ja-JP" altLang="en-US" smtClean="0"/>
              <a:t>2022/5/31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CEFF41C-B686-4661-9CEA-5966A70423E3}" type="slidenum">
              <a:rPr kumimoji="1" lang="ja-JP" altLang="en-US" smtClean="0"/>
              <a:t>‹#›</a:t>
            </a:fld>
            <a:endParaRPr kumimoji="1" lang="ja-JP" altLang="en-US"/>
          </a:p>
        </p:txBody>
      </p:sp>
    </p:spTree>
    <p:extLst>
      <p:ext uri="{BB962C8B-B14F-4D97-AF65-F5344CB8AC3E}">
        <p14:creationId xmlns:p14="http://schemas.microsoft.com/office/powerpoint/2010/main" val="3264591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08F6C6D-D5D5-47BE-B330-6338FD4F1AE9}" type="datetimeFigureOut">
              <a:rPr kumimoji="1" lang="ja-JP" altLang="en-US" smtClean="0"/>
              <a:t>2022/5/31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CEFF41C-B686-4661-9CEA-5966A70423E3}" type="slidenum">
              <a:rPr kumimoji="1" lang="ja-JP" altLang="en-US" smtClean="0"/>
              <a:t>‹#›</a:t>
            </a:fld>
            <a:endParaRPr kumimoji="1" lang="ja-JP" altLang="en-US"/>
          </a:p>
        </p:txBody>
      </p:sp>
    </p:spTree>
    <p:extLst>
      <p:ext uri="{BB962C8B-B14F-4D97-AF65-F5344CB8AC3E}">
        <p14:creationId xmlns:p14="http://schemas.microsoft.com/office/powerpoint/2010/main" val="1689084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08F6C6D-D5D5-47BE-B330-6338FD4F1AE9}" type="datetimeFigureOut">
              <a:rPr kumimoji="1" lang="ja-JP" altLang="en-US" smtClean="0"/>
              <a:t>2022/5/31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CEFF41C-B686-4661-9CEA-5966A70423E3}" type="slidenum">
              <a:rPr kumimoji="1" lang="ja-JP" altLang="en-US" smtClean="0"/>
              <a:t>‹#›</a:t>
            </a:fld>
            <a:endParaRPr kumimoji="1" lang="ja-JP" altLang="en-US"/>
          </a:p>
        </p:txBody>
      </p:sp>
    </p:spTree>
    <p:extLst>
      <p:ext uri="{BB962C8B-B14F-4D97-AF65-F5344CB8AC3E}">
        <p14:creationId xmlns:p14="http://schemas.microsoft.com/office/powerpoint/2010/main" val="32687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08F6C6D-D5D5-47BE-B330-6338FD4F1AE9}" type="datetimeFigureOut">
              <a:rPr kumimoji="1" lang="ja-JP" altLang="en-US" smtClean="0"/>
              <a:t>2022/5/31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CEFF41C-B686-4661-9CEA-5966A70423E3}" type="slidenum">
              <a:rPr kumimoji="1" lang="ja-JP" altLang="en-US" smtClean="0"/>
              <a:t>‹#›</a:t>
            </a:fld>
            <a:endParaRPr kumimoji="1" lang="ja-JP" altLang="en-US"/>
          </a:p>
        </p:txBody>
      </p:sp>
    </p:spTree>
    <p:extLst>
      <p:ext uri="{BB962C8B-B14F-4D97-AF65-F5344CB8AC3E}">
        <p14:creationId xmlns:p14="http://schemas.microsoft.com/office/powerpoint/2010/main" val="613064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308F6C6D-D5D5-47BE-B330-6338FD4F1AE9}" type="datetimeFigureOut">
              <a:rPr kumimoji="1" lang="ja-JP" altLang="en-US" smtClean="0"/>
              <a:t>2022/5/31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CEFF41C-B686-4661-9CEA-5966A70423E3}" type="slidenum">
              <a:rPr kumimoji="1" lang="ja-JP" altLang="en-US" smtClean="0"/>
              <a:t>‹#›</a:t>
            </a:fld>
            <a:endParaRPr kumimoji="1" lang="ja-JP" altLang="en-US"/>
          </a:p>
        </p:txBody>
      </p:sp>
    </p:spTree>
    <p:extLst>
      <p:ext uri="{BB962C8B-B14F-4D97-AF65-F5344CB8AC3E}">
        <p14:creationId xmlns:p14="http://schemas.microsoft.com/office/powerpoint/2010/main" val="2540383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8F6C6D-D5D5-47BE-B330-6338FD4F1AE9}" type="datetimeFigureOut">
              <a:rPr kumimoji="1" lang="ja-JP" altLang="en-US" smtClean="0"/>
              <a:t>2022/5/31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CEFF41C-B686-4661-9CEA-5966A70423E3}" type="slidenum">
              <a:rPr kumimoji="1" lang="ja-JP" altLang="en-US" smtClean="0"/>
              <a:t>‹#›</a:t>
            </a:fld>
            <a:endParaRPr kumimoji="1" lang="ja-JP" altLang="en-US"/>
          </a:p>
        </p:txBody>
      </p:sp>
    </p:spTree>
    <p:extLst>
      <p:ext uri="{BB962C8B-B14F-4D97-AF65-F5344CB8AC3E}">
        <p14:creationId xmlns:p14="http://schemas.microsoft.com/office/powerpoint/2010/main" val="4170667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08F6C6D-D5D5-47BE-B330-6338FD4F1AE9}" type="datetimeFigureOut">
              <a:rPr kumimoji="1" lang="ja-JP" altLang="en-US" smtClean="0"/>
              <a:t>2022/5/31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CEFF41C-B686-4661-9CEA-5966A70423E3}" type="slidenum">
              <a:rPr kumimoji="1" lang="ja-JP" altLang="en-US" smtClean="0"/>
              <a:t>‹#›</a:t>
            </a:fld>
            <a:endParaRPr kumimoji="1" lang="ja-JP" altLang="en-US"/>
          </a:p>
        </p:txBody>
      </p:sp>
    </p:spTree>
    <p:extLst>
      <p:ext uri="{BB962C8B-B14F-4D97-AF65-F5344CB8AC3E}">
        <p14:creationId xmlns:p14="http://schemas.microsoft.com/office/powerpoint/2010/main" val="3242020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08F6C6D-D5D5-47BE-B330-6338FD4F1AE9}" type="datetimeFigureOut">
              <a:rPr kumimoji="1" lang="ja-JP" altLang="en-US" smtClean="0"/>
              <a:t>2022/5/31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CEFF41C-B686-4661-9CEA-5966A70423E3}" type="slidenum">
              <a:rPr kumimoji="1" lang="ja-JP" altLang="en-US" smtClean="0"/>
              <a:t>‹#›</a:t>
            </a:fld>
            <a:endParaRPr kumimoji="1" lang="ja-JP" altLang="en-US"/>
          </a:p>
        </p:txBody>
      </p:sp>
    </p:spTree>
    <p:extLst>
      <p:ext uri="{BB962C8B-B14F-4D97-AF65-F5344CB8AC3E}">
        <p14:creationId xmlns:p14="http://schemas.microsoft.com/office/powerpoint/2010/main" val="954761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08F6C6D-D5D5-47BE-B330-6338FD4F1AE9}" type="datetimeFigureOut">
              <a:rPr kumimoji="1" lang="ja-JP" altLang="en-US" smtClean="0"/>
              <a:t>2022/5/31</a:t>
            </a:fld>
            <a:endParaRPr kumimoji="1" lang="ja-JP"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CCEFF41C-B686-4661-9CEA-5966A70423E3}" type="slidenum">
              <a:rPr kumimoji="1" lang="ja-JP" altLang="en-US" smtClean="0"/>
              <a:t>‹#›</a:t>
            </a:fld>
            <a:endParaRPr kumimoji="1" lang="ja-JP" altLang="en-US"/>
          </a:p>
        </p:txBody>
      </p:sp>
    </p:spTree>
    <p:extLst>
      <p:ext uri="{BB962C8B-B14F-4D97-AF65-F5344CB8AC3E}">
        <p14:creationId xmlns:p14="http://schemas.microsoft.com/office/powerpoint/2010/main" val="165840899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emf"/><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17.gif"/><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gif"/><Relationship Id="rId4" Type="http://schemas.openxmlformats.org/officeDocument/2006/relationships/image" Target="../media/image14.pn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39.jpg"/><Relationship Id="rId4" Type="http://schemas.openxmlformats.org/officeDocument/2006/relationships/image" Target="../media/image38.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png"/><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jpeg"/><Relationship Id="rId9" Type="http://schemas.openxmlformats.org/officeDocument/2006/relationships/image" Target="../media/image46.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9.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66.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60.jpeg"/><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58.jpeg"/><Relationship Id="rId4" Type="http://schemas.openxmlformats.org/officeDocument/2006/relationships/image" Target="../media/image57.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674253" y="2156569"/>
            <a:ext cx="6297769" cy="2308324"/>
          </a:xfrm>
          <a:prstGeom prst="rect">
            <a:avLst/>
          </a:prstGeom>
          <a:noFill/>
        </p:spPr>
        <p:txBody>
          <a:bodyPr wrap="square" rtlCol="0">
            <a:spAutoFit/>
          </a:bodyPr>
          <a:lstStyle/>
          <a:p>
            <a:r>
              <a:rPr lang="ja-JP" altLang="en-US" sz="4800" dirty="0" smtClean="0">
                <a:latin typeface="HGS創英角ﾎﾟｯﾌﾟ体" panose="040B0A00000000000000" pitchFamily="50" charset="-128"/>
                <a:ea typeface="HGS創英角ﾎﾟｯﾌﾟ体" panose="040B0A00000000000000" pitchFamily="50" charset="-128"/>
              </a:rPr>
              <a:t>健康保険制度</a:t>
            </a:r>
            <a:endParaRPr lang="en-US" altLang="ja-JP" sz="4800" dirty="0" smtClean="0">
              <a:latin typeface="HGS創英角ﾎﾟｯﾌﾟ体" panose="040B0A00000000000000" pitchFamily="50" charset="-128"/>
              <a:ea typeface="HGS創英角ﾎﾟｯﾌﾟ体" panose="040B0A00000000000000" pitchFamily="50" charset="-128"/>
            </a:endParaRPr>
          </a:p>
          <a:p>
            <a:r>
              <a:rPr lang="ja-JP" altLang="en-US" sz="4800" dirty="0" smtClean="0">
                <a:latin typeface="HGS創英角ﾎﾟｯﾌﾟ体" panose="040B0A00000000000000" pitchFamily="50" charset="-128"/>
                <a:ea typeface="HGS創英角ﾎﾟｯﾌﾟ体" panose="040B0A00000000000000" pitchFamily="50" charset="-128"/>
              </a:rPr>
              <a:t>ライオン健康保険組合</a:t>
            </a:r>
            <a:endParaRPr lang="en-US" altLang="ja-JP" sz="4800" dirty="0" smtClean="0">
              <a:latin typeface="HGS創英角ﾎﾟｯﾌﾟ体" panose="040B0A00000000000000" pitchFamily="50" charset="-128"/>
              <a:ea typeface="HGS創英角ﾎﾟｯﾌﾟ体" panose="040B0A00000000000000" pitchFamily="50" charset="-128"/>
            </a:endParaRPr>
          </a:p>
          <a:p>
            <a:r>
              <a:rPr lang="ja-JP" altLang="en-US" sz="4800" dirty="0" smtClean="0">
                <a:latin typeface="HGS創英角ﾎﾟｯﾌﾟ体" panose="040B0A00000000000000" pitchFamily="50" charset="-128"/>
                <a:ea typeface="HGS創英角ﾎﾟｯﾌﾟ体" panose="040B0A00000000000000" pitchFamily="50" charset="-128"/>
              </a:rPr>
              <a:t>について</a:t>
            </a:r>
            <a:endParaRPr lang="en-US" altLang="ja-JP" sz="4800" dirty="0" smtClean="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6071013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859230" y="481548"/>
            <a:ext cx="7881873" cy="4493538"/>
          </a:xfrm>
          <a:prstGeom prst="rect">
            <a:avLst/>
          </a:prstGeom>
          <a:noFill/>
        </p:spPr>
        <p:txBody>
          <a:bodyPr wrap="square" rtlCol="0">
            <a:spAutoFit/>
          </a:bodyPr>
          <a:lstStyle/>
          <a:p>
            <a:r>
              <a:rPr lang="ja-JP" altLang="en-US" sz="5400" dirty="0" smtClean="0">
                <a:latin typeface="HGS創英角ﾎﾟｯﾌﾟ体" panose="040B0A00000000000000" pitchFamily="50" charset="-128"/>
                <a:ea typeface="HGS創英角ﾎﾟｯﾌﾟ体" panose="040B0A00000000000000" pitchFamily="50" charset="-128"/>
              </a:rPr>
              <a:t>健康保険法における</a:t>
            </a:r>
            <a:endParaRPr lang="en-US" altLang="ja-JP" sz="5400" dirty="0" smtClean="0">
              <a:latin typeface="HGS創英角ﾎﾟｯﾌﾟ体" panose="040B0A00000000000000" pitchFamily="50" charset="-128"/>
              <a:ea typeface="HGS創英角ﾎﾟｯﾌﾟ体" panose="040B0A00000000000000" pitchFamily="50" charset="-128"/>
            </a:endParaRPr>
          </a:p>
          <a:p>
            <a:r>
              <a:rPr lang="ja-JP" altLang="en-US" sz="5400" dirty="0">
                <a:latin typeface="HGS創英角ﾎﾟｯﾌﾟ体" panose="040B0A00000000000000" pitchFamily="50" charset="-128"/>
                <a:ea typeface="HGS創英角ﾎﾟｯﾌﾟ体" panose="040B0A00000000000000" pitchFamily="50" charset="-128"/>
              </a:rPr>
              <a:t>　</a:t>
            </a:r>
            <a:r>
              <a:rPr lang="ja-JP" altLang="en-US" sz="5400" dirty="0" smtClean="0">
                <a:latin typeface="HGS創英角ﾎﾟｯﾌﾟ体" panose="040B0A00000000000000" pitchFamily="50" charset="-128"/>
                <a:ea typeface="HGS創英角ﾎﾟｯﾌﾟ体" panose="040B0A00000000000000" pitchFamily="50" charset="-128"/>
              </a:rPr>
              <a:t>　　　健康保険とは</a:t>
            </a:r>
            <a:endParaRPr lang="en-US" altLang="ja-JP" sz="5400" dirty="0" smtClean="0">
              <a:latin typeface="HGS創英角ﾎﾟｯﾌﾟ体" panose="040B0A00000000000000" pitchFamily="50" charset="-128"/>
              <a:ea typeface="HGS創英角ﾎﾟｯﾌﾟ体" panose="040B0A00000000000000" pitchFamily="50" charset="-128"/>
            </a:endParaRPr>
          </a:p>
          <a:p>
            <a:endParaRPr lang="en-US" altLang="ja-JP" dirty="0" smtClean="0">
              <a:latin typeface="HGS創英角ﾎﾟｯﾌﾟ体" panose="040B0A00000000000000" pitchFamily="50" charset="-128"/>
              <a:ea typeface="HGS創英角ﾎﾟｯﾌﾟ体" panose="040B0A00000000000000" pitchFamily="50" charset="-128"/>
            </a:endParaRPr>
          </a:p>
          <a:p>
            <a:r>
              <a:rPr lang="ja-JP" altLang="en-US" sz="3200" dirty="0" smtClean="0">
                <a:latin typeface="HGS創英角ﾎﾟｯﾌﾟ体" panose="040B0A00000000000000" pitchFamily="50" charset="-128"/>
                <a:ea typeface="HGS創英角ﾎﾟｯﾌﾟ体" panose="040B0A00000000000000" pitchFamily="50" charset="-128"/>
              </a:rPr>
              <a:t>「</a:t>
            </a:r>
            <a:r>
              <a:rPr lang="ja-JP" altLang="en-US" sz="3200" u="sng" dirty="0" smtClean="0">
                <a:latin typeface="HGS創英角ﾎﾟｯﾌﾟ体" panose="040B0A00000000000000" pitchFamily="50" charset="-128"/>
                <a:ea typeface="HGS創英角ﾎﾟｯﾌﾟ体" panose="040B0A00000000000000" pitchFamily="50" charset="-128"/>
              </a:rPr>
              <a:t>労働者やその労働者が扶養している人</a:t>
            </a:r>
            <a:r>
              <a:rPr lang="ja-JP" altLang="en-US" sz="3200" dirty="0" smtClean="0">
                <a:latin typeface="HGS創英角ﾎﾟｯﾌﾟ体" panose="040B0A00000000000000" pitchFamily="50" charset="-128"/>
                <a:ea typeface="HGS創英角ﾎﾟｯﾌﾟ体" panose="040B0A00000000000000" pitchFamily="50" charset="-128"/>
              </a:rPr>
              <a:t>の</a:t>
            </a:r>
            <a:r>
              <a:rPr lang="ja-JP" altLang="en-US" sz="3200" u="sng" dirty="0" smtClean="0">
                <a:latin typeface="HGS創英角ﾎﾟｯﾌﾟ体" panose="040B0A00000000000000" pitchFamily="50" charset="-128"/>
                <a:ea typeface="HGS創英角ﾎﾟｯﾌﾟ体" panose="040B0A00000000000000" pitchFamily="50" charset="-128"/>
              </a:rPr>
              <a:t>業務災害以外</a:t>
            </a:r>
            <a:r>
              <a:rPr lang="ja-JP" altLang="en-US" sz="3200" dirty="0" smtClean="0">
                <a:latin typeface="HGS創英角ﾎﾟｯﾌﾟ体" panose="040B0A00000000000000" pitchFamily="50" charset="-128"/>
                <a:ea typeface="HGS創英角ﾎﾟｯﾌﾟ体" panose="040B0A00000000000000" pitchFamily="50" charset="-128"/>
              </a:rPr>
              <a:t>の疾病、負傷</a:t>
            </a:r>
            <a:r>
              <a:rPr lang="ja-JP" altLang="en-US" sz="3200" dirty="0">
                <a:latin typeface="HGS創英角ﾎﾟｯﾌﾟ体" panose="040B0A00000000000000" pitchFamily="50" charset="-128"/>
                <a:ea typeface="HGS創英角ﾎﾟｯﾌﾟ体" panose="040B0A00000000000000" pitchFamily="50" charset="-128"/>
              </a:rPr>
              <a:t>、</a:t>
            </a:r>
            <a:r>
              <a:rPr lang="ja-JP" altLang="en-US" sz="3200" dirty="0" smtClean="0">
                <a:latin typeface="HGS創英角ﾎﾟｯﾌﾟ体" panose="040B0A00000000000000" pitchFamily="50" charset="-128"/>
                <a:ea typeface="HGS創英角ﾎﾟｯﾌﾟ体" panose="040B0A00000000000000" pitchFamily="50" charset="-128"/>
              </a:rPr>
              <a:t>出産、死亡に関して保険給付を行い、国民の生活の安定と福祉の向上に寄与すること」</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smtClean="0">
                <a:latin typeface="HGS創英角ﾎﾟｯﾌﾟ体" panose="040B0A00000000000000" pitchFamily="50" charset="-128"/>
                <a:ea typeface="HGS創英角ﾎﾟｯﾌﾟ体" panose="040B0A00000000000000" pitchFamily="50" charset="-128"/>
              </a:rPr>
              <a:t>を目的としています。</a:t>
            </a:r>
            <a:endParaRPr lang="en-US" altLang="ja-JP" sz="3200" dirty="0">
              <a:latin typeface="HGS創英角ﾎﾟｯﾌﾟ体" panose="040B0A00000000000000" pitchFamily="50" charset="-128"/>
              <a:ea typeface="HGS創英角ﾎﾟｯﾌﾟ体" panose="040B0A00000000000000" pitchFamily="50" charset="-128"/>
            </a:endParaRPr>
          </a:p>
        </p:txBody>
      </p:sp>
      <p:sp>
        <p:nvSpPr>
          <p:cNvPr id="2" name="AutoShape 2" descr="病気 イラスト 画像 に対する画像結果"/>
          <p:cNvSpPr>
            <a:spLocks noChangeAspect="1" noChangeArrowheads="1"/>
          </p:cNvSpPr>
          <p:nvPr/>
        </p:nvSpPr>
        <p:spPr bwMode="auto">
          <a:xfrm>
            <a:off x="63500" y="-928688"/>
            <a:ext cx="2133600" cy="1943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074" y="4975086"/>
            <a:ext cx="1801694" cy="1711609"/>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7213" y="5009410"/>
            <a:ext cx="1244437" cy="1677285"/>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14888" y="4527567"/>
            <a:ext cx="2439099" cy="2198237"/>
          </a:xfrm>
          <a:prstGeom prst="rect">
            <a:avLst/>
          </a:prstGeom>
        </p:spPr>
      </p:pic>
    </p:spTree>
    <p:extLst>
      <p:ext uri="{BB962C8B-B14F-4D97-AF65-F5344CB8AC3E}">
        <p14:creationId xmlns:p14="http://schemas.microsoft.com/office/powerpoint/2010/main" val="31691955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043186" y="495195"/>
            <a:ext cx="7585659" cy="3385542"/>
          </a:xfrm>
          <a:prstGeom prst="rect">
            <a:avLst/>
          </a:prstGeom>
          <a:noFill/>
        </p:spPr>
        <p:txBody>
          <a:bodyPr wrap="square" rtlCol="0">
            <a:spAutoFit/>
          </a:bodyPr>
          <a:lstStyle/>
          <a:p>
            <a:r>
              <a:rPr lang="ja-JP" altLang="en-US" sz="5400" dirty="0" smtClean="0">
                <a:latin typeface="HGS創英角ﾎﾟｯﾌﾟ体" panose="040B0A00000000000000" pitchFamily="50" charset="-128"/>
                <a:ea typeface="HGS創英角ﾎﾟｯﾌﾟ体" panose="040B0A00000000000000" pitchFamily="50" charset="-128"/>
              </a:rPr>
              <a:t>業務場は労災保険</a:t>
            </a:r>
            <a:endParaRPr lang="en-US" altLang="ja-JP" sz="5400" dirty="0" smtClean="0">
              <a:latin typeface="HGS創英角ﾎﾟｯﾌﾟ体" panose="040B0A00000000000000" pitchFamily="50" charset="-128"/>
              <a:ea typeface="HGS創英角ﾎﾟｯﾌﾟ体" panose="040B0A00000000000000" pitchFamily="50" charset="-128"/>
            </a:endParaRPr>
          </a:p>
          <a:p>
            <a:r>
              <a:rPr lang="ja-JP" altLang="en-US" sz="3200" dirty="0" smtClean="0">
                <a:latin typeface="HGS創英角ﾎﾟｯﾌﾟ体" panose="040B0A00000000000000" pitchFamily="50" charset="-128"/>
                <a:ea typeface="HGS創英角ﾎﾟｯﾌﾟ体" panose="040B0A00000000000000" pitchFamily="50" charset="-128"/>
              </a:rPr>
              <a:t>　　　　　　　（労働者災害補償保険）</a:t>
            </a:r>
            <a:endParaRPr lang="en-US" altLang="ja-JP" sz="3200" dirty="0" smtClean="0">
              <a:latin typeface="HGS創英角ﾎﾟｯﾌﾟ体" panose="040B0A00000000000000" pitchFamily="50" charset="-128"/>
              <a:ea typeface="HGS創英角ﾎﾟｯﾌﾟ体" panose="040B0A00000000000000" pitchFamily="50" charset="-128"/>
            </a:endParaRPr>
          </a:p>
          <a:p>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smtClean="0">
                <a:latin typeface="HGS創英角ﾎﾟｯﾌﾟ体" panose="040B0A00000000000000" pitchFamily="50" charset="-128"/>
                <a:ea typeface="HGS創英角ﾎﾟｯﾌﾟ体" panose="040B0A00000000000000" pitchFamily="50" charset="-128"/>
              </a:rPr>
              <a:t>業務上、または通勤途上で疾病</a:t>
            </a:r>
            <a:r>
              <a:rPr lang="ja-JP" altLang="en-US" sz="3200" dirty="0">
                <a:latin typeface="HGS創英角ﾎﾟｯﾌﾟ体" panose="040B0A00000000000000" pitchFamily="50" charset="-128"/>
                <a:ea typeface="HGS創英角ﾎﾟｯﾌﾟ体" panose="040B0A00000000000000" pitchFamily="50" charset="-128"/>
              </a:rPr>
              <a:t>、負傷</a:t>
            </a:r>
            <a:r>
              <a:rPr lang="ja-JP" altLang="en-US" sz="3200" dirty="0" smtClean="0">
                <a:latin typeface="HGS創英角ﾎﾟｯﾌﾟ体" panose="040B0A00000000000000" pitchFamily="50" charset="-128"/>
                <a:ea typeface="HGS創英角ﾎﾟｯﾌﾟ体" panose="040B0A00000000000000" pitchFamily="50" charset="-128"/>
              </a:rPr>
              <a:t>、休業、障害、死亡した場合は労働者災害補償保険でカバーされます。</a:t>
            </a:r>
            <a:endParaRPr lang="en-US" altLang="ja-JP" sz="3200" dirty="0">
              <a:latin typeface="HGS創英角ﾎﾟｯﾌﾟ体" panose="040B0A00000000000000" pitchFamily="50" charset="-128"/>
              <a:ea typeface="HGS創英角ﾎﾟｯﾌﾟ体" panose="040B0A00000000000000" pitchFamily="50" charset="-128"/>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9496" y="3880737"/>
            <a:ext cx="3639308" cy="2551267"/>
          </a:xfrm>
          <a:prstGeom prst="rect">
            <a:avLst/>
          </a:prstGeom>
        </p:spPr>
      </p:pic>
    </p:spTree>
    <p:extLst>
      <p:ext uri="{BB962C8B-B14F-4D97-AF65-F5344CB8AC3E}">
        <p14:creationId xmlns:p14="http://schemas.microsoft.com/office/powerpoint/2010/main" val="6476963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4287" y="323348"/>
            <a:ext cx="8289754" cy="5478423"/>
          </a:xfrm>
          <a:prstGeom prst="rect">
            <a:avLst/>
          </a:prstGeom>
          <a:noFill/>
        </p:spPr>
        <p:txBody>
          <a:bodyPr wrap="square" rtlCol="0">
            <a:spAutoFit/>
          </a:bodyPr>
          <a:lstStyle/>
          <a:p>
            <a:r>
              <a:rPr lang="ja-JP" altLang="en-US" sz="4400" dirty="0" smtClean="0">
                <a:latin typeface="HGS創英角ﾎﾟｯﾌﾟ体" panose="040B0A00000000000000" pitchFamily="50" charset="-128"/>
                <a:ea typeface="HGS創英角ﾎﾟｯﾌﾟ体" panose="040B0A00000000000000" pitchFamily="50" charset="-128"/>
              </a:rPr>
              <a:t>健康保険に加入</a:t>
            </a:r>
            <a:endParaRPr lang="en-US" altLang="ja-JP" sz="44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　</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健康保険に加入すると、</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・本人は「被保険者」</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・扶養されている人は</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　　　　　　　「被扶養者」</a:t>
            </a:r>
            <a:endParaRPr lang="en-US" altLang="ja-JP" sz="3200" dirty="0" smtClean="0">
              <a:latin typeface="HGS創英角ﾎﾟｯﾌﾟ体" panose="040B0A00000000000000" pitchFamily="50" charset="-128"/>
              <a:ea typeface="HGS創英角ﾎﾟｯﾌﾟ体" panose="040B0A00000000000000" pitchFamily="50" charset="-128"/>
            </a:endParaRPr>
          </a:p>
          <a:p>
            <a:endParaRPr lang="en-US" altLang="ja-JP" dirty="0">
              <a:latin typeface="HGS創英角ﾎﾟｯﾌﾟ体" panose="040B0A00000000000000" pitchFamily="50" charset="-128"/>
              <a:ea typeface="HGS創英角ﾎﾟｯﾌﾟ体" panose="040B0A00000000000000" pitchFamily="50" charset="-128"/>
            </a:endParaRPr>
          </a:p>
          <a:p>
            <a:r>
              <a:rPr lang="ja-JP" altLang="en-US" sz="3200" dirty="0" smtClean="0">
                <a:latin typeface="HGS創英角ﾎﾟｯﾌﾟ体" panose="040B0A00000000000000" pitchFamily="50" charset="-128"/>
                <a:ea typeface="HGS創英角ﾎﾟｯﾌﾟ体" panose="040B0A00000000000000" pitchFamily="50" charset="-128"/>
              </a:rPr>
              <a:t>被保険者、被扶養者には保険事故が発生した場合に、健康保険法で定められた給付が発生します。また、健康保険組合には独自の給付もあります。</a:t>
            </a:r>
            <a:endParaRPr lang="en-US" altLang="ja-JP" sz="3200" dirty="0" smtClean="0">
              <a:latin typeface="HGS創英角ﾎﾟｯﾌﾟ体" panose="040B0A00000000000000" pitchFamily="50" charset="-128"/>
              <a:ea typeface="HGS創英角ﾎﾟｯﾌﾟ体" panose="040B0A00000000000000" pitchFamily="50"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6756" y="978740"/>
            <a:ext cx="3159132" cy="1658544"/>
          </a:xfrm>
          <a:prstGeom prst="rect">
            <a:avLst/>
          </a:prstGeom>
        </p:spPr>
      </p:pic>
      <p:pic>
        <p:nvPicPr>
          <p:cNvPr id="1026" name="Picture 2" descr="ソース画像を表示"/>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80153" y="5295299"/>
            <a:ext cx="1916299" cy="1214358"/>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6713464" y="4895550"/>
            <a:ext cx="1214357" cy="2013856"/>
          </a:xfrm>
          <a:prstGeom prst="rect">
            <a:avLst/>
          </a:prstGeom>
          <a:noFill/>
          <a:ln>
            <a:noFill/>
          </a:ln>
        </p:spPr>
      </p:pic>
    </p:spTree>
    <p:extLst>
      <p:ext uri="{BB962C8B-B14F-4D97-AF65-F5344CB8AC3E}">
        <p14:creationId xmlns:p14="http://schemas.microsoft.com/office/powerpoint/2010/main" val="172239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707524" y="2325068"/>
            <a:ext cx="6478533" cy="1754326"/>
          </a:xfrm>
          <a:prstGeom prst="rect">
            <a:avLst/>
          </a:prstGeom>
          <a:noFill/>
        </p:spPr>
        <p:txBody>
          <a:bodyPr wrap="square" rtlCol="0">
            <a:spAutoFit/>
          </a:bodyPr>
          <a:lstStyle/>
          <a:p>
            <a:r>
              <a:rPr lang="ja-JP" altLang="en-US" sz="5400" dirty="0" smtClean="0">
                <a:latin typeface="HGS創英角ﾎﾟｯﾌﾟ体" panose="040B0A00000000000000" pitchFamily="50" charset="-128"/>
                <a:ea typeface="HGS創英角ﾎﾟｯﾌﾟ体" panose="040B0A00000000000000" pitchFamily="50" charset="-128"/>
              </a:rPr>
              <a:t>健康保険組合の</a:t>
            </a:r>
            <a:endParaRPr lang="en-US" altLang="ja-JP" sz="5400" dirty="0" smtClean="0">
              <a:latin typeface="HGS創英角ﾎﾟｯﾌﾟ体" panose="040B0A00000000000000" pitchFamily="50" charset="-128"/>
              <a:ea typeface="HGS創英角ﾎﾟｯﾌﾟ体" panose="040B0A00000000000000" pitchFamily="50" charset="-128"/>
            </a:endParaRPr>
          </a:p>
          <a:p>
            <a:r>
              <a:rPr lang="ja-JP" altLang="en-US" sz="5400" dirty="0" smtClean="0">
                <a:latin typeface="HGS創英角ﾎﾟｯﾌﾟ体" panose="040B0A00000000000000" pitchFamily="50" charset="-128"/>
                <a:ea typeface="HGS創英角ﾎﾟｯﾌﾟ体" panose="040B0A00000000000000" pitchFamily="50" charset="-128"/>
              </a:rPr>
              <a:t>事業と役割について</a:t>
            </a:r>
            <a:endParaRPr lang="en-US" altLang="ja-JP" sz="5400" dirty="0" smtClean="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0871647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757707" y="1667758"/>
            <a:ext cx="7961290" cy="4524315"/>
          </a:xfrm>
          <a:prstGeom prst="rect">
            <a:avLst/>
          </a:prstGeom>
          <a:noFill/>
        </p:spPr>
        <p:txBody>
          <a:bodyPr wrap="square" rtlCol="0">
            <a:spAutoFit/>
          </a:bodyPr>
          <a:lstStyle/>
          <a:p>
            <a:r>
              <a:rPr lang="ja-JP" altLang="en-US" sz="3200" dirty="0" smtClean="0">
                <a:latin typeface="HGS創英角ﾎﾟｯﾌﾟ体" panose="040B0A00000000000000" pitchFamily="50" charset="-128"/>
                <a:ea typeface="HGS創英角ﾎﾟｯﾌﾟ体" panose="040B0A00000000000000" pitchFamily="50" charset="-128"/>
              </a:rPr>
              <a:t>被保険者・被扶養者の健康を増進する為に</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以下</a:t>
            </a:r>
            <a:r>
              <a:rPr lang="ja-JP" altLang="en-US" sz="3200" dirty="0" smtClean="0">
                <a:latin typeface="HGS創英角ﾎﾟｯﾌﾟ体" panose="040B0A00000000000000" pitchFamily="50" charset="-128"/>
                <a:ea typeface="HGS創英角ﾎﾟｯﾌﾟ体" panose="040B0A00000000000000" pitchFamily="50" charset="-128"/>
              </a:rPr>
              <a:t>の事業を行っています。</a:t>
            </a:r>
            <a:endParaRPr lang="en-US" altLang="ja-JP" sz="3200" dirty="0" smtClean="0">
              <a:latin typeface="HGS創英角ﾎﾟｯﾌﾟ体" panose="040B0A00000000000000" pitchFamily="50" charset="-128"/>
              <a:ea typeface="HGS創英角ﾎﾟｯﾌﾟ体" panose="040B0A00000000000000" pitchFamily="50" charset="-128"/>
            </a:endParaRPr>
          </a:p>
          <a:p>
            <a:endParaRPr lang="en-US" altLang="ja-JP" sz="1600" dirty="0" smtClean="0">
              <a:latin typeface="HGS創英角ﾎﾟｯﾌﾟ体" panose="040B0A00000000000000" pitchFamily="50" charset="-128"/>
              <a:ea typeface="HGS創英角ﾎﾟｯﾌﾟ体" panose="040B0A00000000000000" pitchFamily="50" charset="-128"/>
            </a:endParaRPr>
          </a:p>
          <a:p>
            <a:r>
              <a:rPr lang="ja-JP" altLang="en-US" sz="3200" dirty="0" smtClean="0">
                <a:latin typeface="HGS創英角ﾎﾟｯﾌﾟ体" panose="040B0A00000000000000" pitchFamily="50" charset="-128"/>
                <a:ea typeface="HGS創英角ﾎﾟｯﾌﾟ体" panose="040B0A00000000000000" pitchFamily="50" charset="-128"/>
              </a:rPr>
              <a:t>○適用</a:t>
            </a:r>
            <a:r>
              <a:rPr lang="ja-JP" altLang="en-US" sz="3200" dirty="0">
                <a:latin typeface="HGS創英角ﾎﾟｯﾌﾟ体" panose="040B0A00000000000000" pitchFamily="50" charset="-128"/>
                <a:ea typeface="HGS創英角ﾎﾟｯﾌﾟ体" panose="040B0A00000000000000" pitchFamily="50" charset="-128"/>
              </a:rPr>
              <a:t>･</a:t>
            </a:r>
            <a:r>
              <a:rPr lang="ja-JP" altLang="en-US" sz="3200" dirty="0" smtClean="0">
                <a:latin typeface="HGS創英角ﾎﾟｯﾌﾟ体" panose="040B0A00000000000000" pitchFamily="50" charset="-128"/>
                <a:ea typeface="HGS創英角ﾎﾟｯﾌﾟ体" panose="040B0A00000000000000" pitchFamily="50" charset="-128"/>
              </a:rPr>
              <a:t>給付事業</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smtClean="0">
                <a:latin typeface="HGS創英角ﾎﾟｯﾌﾟ体" panose="040B0A00000000000000" pitchFamily="50" charset="-128"/>
                <a:ea typeface="HGS創英角ﾎﾟｯﾌﾟ体" panose="040B0A00000000000000" pitchFamily="50" charset="-128"/>
              </a:rPr>
              <a:t>　被保険者の保険事故</a:t>
            </a:r>
            <a:r>
              <a:rPr lang="en-US" altLang="ja-JP" sz="3200" dirty="0" smtClean="0">
                <a:latin typeface="HGS創英角ﾎﾟｯﾌﾟ体" panose="040B0A00000000000000" pitchFamily="50" charset="-128"/>
                <a:ea typeface="HGS創英角ﾎﾟｯﾌﾟ体" panose="040B0A00000000000000" pitchFamily="50" charset="-128"/>
              </a:rPr>
              <a:t>(</a:t>
            </a:r>
            <a:r>
              <a:rPr lang="ja-JP" altLang="en-US" sz="3200" dirty="0" smtClean="0">
                <a:latin typeface="HGS創英角ﾎﾟｯﾌﾟ体" panose="040B0A00000000000000" pitchFamily="50" charset="-128"/>
                <a:ea typeface="HGS創英角ﾎﾟｯﾌﾟ体" panose="040B0A00000000000000" pitchFamily="50" charset="-128"/>
              </a:rPr>
              <a:t>疾病</a:t>
            </a:r>
            <a:r>
              <a:rPr lang="en-US" altLang="ja-JP" sz="3200" dirty="0" smtClean="0">
                <a:latin typeface="HGS創英角ﾎﾟｯﾌﾟ体" panose="040B0A00000000000000" pitchFamily="50" charset="-128"/>
                <a:ea typeface="HGS創英角ﾎﾟｯﾌﾟ体" panose="040B0A00000000000000" pitchFamily="50" charset="-128"/>
              </a:rPr>
              <a:t>,</a:t>
            </a:r>
            <a:r>
              <a:rPr lang="ja-JP" altLang="en-US" sz="3200" dirty="0" smtClean="0">
                <a:latin typeface="HGS創英角ﾎﾟｯﾌﾟ体" panose="040B0A00000000000000" pitchFamily="50" charset="-128"/>
                <a:ea typeface="HGS創英角ﾎﾟｯﾌﾟ体" panose="040B0A00000000000000" pitchFamily="50" charset="-128"/>
              </a:rPr>
              <a:t>負傷</a:t>
            </a:r>
            <a:r>
              <a:rPr lang="en-US" altLang="ja-JP" sz="3200" dirty="0" smtClean="0">
                <a:latin typeface="HGS創英角ﾎﾟｯﾌﾟ体" panose="040B0A00000000000000" pitchFamily="50" charset="-128"/>
                <a:ea typeface="HGS創英角ﾎﾟｯﾌﾟ体" panose="040B0A00000000000000" pitchFamily="50" charset="-128"/>
              </a:rPr>
              <a:t>,</a:t>
            </a:r>
            <a:r>
              <a:rPr lang="ja-JP" altLang="en-US" sz="3200" dirty="0" smtClean="0">
                <a:latin typeface="HGS創英角ﾎﾟｯﾌﾟ体" panose="040B0A00000000000000" pitchFamily="50" charset="-128"/>
                <a:ea typeface="HGS創英角ﾎﾟｯﾌﾟ体" panose="040B0A00000000000000" pitchFamily="50" charset="-128"/>
              </a:rPr>
              <a:t>出産</a:t>
            </a:r>
            <a:r>
              <a:rPr lang="en-US" altLang="ja-JP" sz="3200" dirty="0" smtClean="0">
                <a:latin typeface="HGS創英角ﾎﾟｯﾌﾟ体" panose="040B0A00000000000000" pitchFamily="50" charset="-128"/>
                <a:ea typeface="HGS創英角ﾎﾟｯﾌﾟ体" panose="040B0A00000000000000" pitchFamily="50" charset="-128"/>
              </a:rPr>
              <a:t>,</a:t>
            </a:r>
            <a:r>
              <a:rPr lang="ja-JP" altLang="en-US" sz="3200" dirty="0" smtClean="0">
                <a:latin typeface="HGS創英角ﾎﾟｯﾌﾟ体" panose="040B0A00000000000000" pitchFamily="50" charset="-128"/>
                <a:ea typeface="HGS創英角ﾎﾟｯﾌﾟ体" panose="040B0A00000000000000" pitchFamily="50" charset="-128"/>
              </a:rPr>
              <a:t>死</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亡）に対して給付する。</a:t>
            </a:r>
            <a:endParaRPr lang="en-US" altLang="ja-JP" sz="3200" dirty="0">
              <a:latin typeface="HGS創英角ﾎﾟｯﾌﾟ体" panose="040B0A00000000000000" pitchFamily="50" charset="-128"/>
              <a:ea typeface="HGS創英角ﾎﾟｯﾌﾟ体" panose="040B0A00000000000000" pitchFamily="50" charset="-128"/>
            </a:endParaRPr>
          </a:p>
          <a:p>
            <a:endParaRPr lang="en-US" altLang="ja-JP" sz="1600" dirty="0" smtClean="0">
              <a:latin typeface="HGS創英角ﾎﾟｯﾌﾟ体" panose="040B0A00000000000000" pitchFamily="50" charset="-128"/>
              <a:ea typeface="HGS創英角ﾎﾟｯﾌﾟ体" panose="040B0A00000000000000" pitchFamily="50" charset="-128"/>
            </a:endParaRPr>
          </a:p>
          <a:p>
            <a:r>
              <a:rPr lang="ja-JP" altLang="en-US" sz="3200" dirty="0" smtClean="0">
                <a:latin typeface="HGS創英角ﾎﾟｯﾌﾟ体" panose="040B0A00000000000000" pitchFamily="50" charset="-128"/>
                <a:ea typeface="HGS創英角ﾎﾟｯﾌﾟ体" panose="040B0A00000000000000" pitchFamily="50" charset="-128"/>
              </a:rPr>
              <a:t>○保健事業</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被保険者の健康増進の為</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　　　　　　　　　　　の施策</a:t>
            </a:r>
            <a:endParaRPr lang="en-US" altLang="ja-JP" sz="3200" dirty="0" smtClean="0">
              <a:latin typeface="HGS創英角ﾎﾟｯﾌﾟ体" panose="040B0A00000000000000" pitchFamily="50" charset="-128"/>
              <a:ea typeface="HGS創英角ﾎﾟｯﾌﾟ体" panose="040B0A00000000000000" pitchFamily="50" charset="-128"/>
            </a:endParaRPr>
          </a:p>
        </p:txBody>
      </p:sp>
      <p:sp>
        <p:nvSpPr>
          <p:cNvPr id="3" name="テキスト ボックス 2"/>
          <p:cNvSpPr txBox="1"/>
          <p:nvPr/>
        </p:nvSpPr>
        <p:spPr>
          <a:xfrm>
            <a:off x="757707" y="493048"/>
            <a:ext cx="6956738" cy="830997"/>
          </a:xfrm>
          <a:prstGeom prst="rect">
            <a:avLst/>
          </a:prstGeom>
          <a:noFill/>
        </p:spPr>
        <p:txBody>
          <a:bodyPr wrap="square" rtlCol="0">
            <a:spAutoFit/>
          </a:bodyPr>
          <a:lstStyle/>
          <a:p>
            <a:r>
              <a:rPr lang="ja-JP" altLang="en-US" sz="4800" dirty="0" smtClean="0">
                <a:latin typeface="HGS創英角ﾎﾟｯﾌﾟ体" panose="040B0A00000000000000" pitchFamily="50" charset="-128"/>
                <a:ea typeface="HGS創英角ﾎﾟｯﾌﾟ体" panose="040B0A00000000000000" pitchFamily="50" charset="-128"/>
              </a:rPr>
              <a:t>健康保険の事業・役割</a:t>
            </a:r>
            <a:endParaRPr lang="en-US" altLang="ja-JP" sz="4800" dirty="0" smtClean="0">
              <a:latin typeface="HGS創英角ﾎﾟｯﾌﾟ体" panose="040B0A00000000000000" pitchFamily="50" charset="-128"/>
              <a:ea typeface="HGS創英角ﾎﾟｯﾌﾟ体" panose="040B0A00000000000000" pitchFamily="50" charset="-128"/>
            </a:endParaRPr>
          </a:p>
        </p:txBody>
      </p:sp>
      <p:pic>
        <p:nvPicPr>
          <p:cNvPr id="2050" name="Picture 2" descr="ソース画像を表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28693">
            <a:off x="5647505" y="4087469"/>
            <a:ext cx="1547813" cy="1167494"/>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6964" y="4713717"/>
            <a:ext cx="1553922" cy="1789055"/>
          </a:xfrm>
          <a:prstGeom prst="rect">
            <a:avLst/>
          </a:prstGeom>
        </p:spPr>
      </p:pic>
    </p:spTree>
    <p:extLst>
      <p:ext uri="{BB962C8B-B14F-4D97-AF65-F5344CB8AC3E}">
        <p14:creationId xmlns:p14="http://schemas.microsoft.com/office/powerpoint/2010/main" val="22414488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773119" y="575301"/>
            <a:ext cx="4559121" cy="830997"/>
          </a:xfrm>
          <a:prstGeom prst="rect">
            <a:avLst/>
          </a:prstGeom>
          <a:noFill/>
        </p:spPr>
        <p:txBody>
          <a:bodyPr wrap="square" rtlCol="0">
            <a:spAutoFit/>
          </a:bodyPr>
          <a:lstStyle/>
          <a:p>
            <a:r>
              <a:rPr lang="ja-JP" altLang="en-US" sz="4800" dirty="0" smtClean="0">
                <a:latin typeface="HGS創英角ﾎﾟｯﾌﾟ体" panose="040B0A00000000000000" pitchFamily="50" charset="-128"/>
                <a:ea typeface="HGS創英角ﾎﾟｯﾌﾟ体" panose="040B0A00000000000000" pitchFamily="50" charset="-128"/>
              </a:rPr>
              <a:t>適用・給付事業</a:t>
            </a:r>
            <a:endParaRPr lang="en-US" altLang="ja-JP" sz="4800" dirty="0" smtClean="0">
              <a:latin typeface="HGS創英角ﾎﾟｯﾌﾟ体" panose="040B0A00000000000000" pitchFamily="50" charset="-128"/>
              <a:ea typeface="HGS創英角ﾎﾟｯﾌﾟ体" panose="040B0A00000000000000" pitchFamily="50"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9246" y="3648456"/>
            <a:ext cx="2039394" cy="2784156"/>
          </a:xfrm>
          <a:prstGeom prst="rect">
            <a:avLst/>
          </a:prstGeom>
        </p:spPr>
      </p:pic>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4654" y="2699143"/>
            <a:ext cx="1053466" cy="1226744"/>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552" y="1606209"/>
            <a:ext cx="1296364" cy="1296364"/>
          </a:xfrm>
          <a:prstGeom prst="rect">
            <a:avLst/>
          </a:prstGeom>
        </p:spPr>
      </p:pic>
      <p:grpSp>
        <p:nvGrpSpPr>
          <p:cNvPr id="13" name="グループ化 12"/>
          <p:cNvGrpSpPr/>
          <p:nvPr/>
        </p:nvGrpSpPr>
        <p:grpSpPr>
          <a:xfrm>
            <a:off x="138138" y="4083866"/>
            <a:ext cx="1338828" cy="1978152"/>
            <a:chOff x="6203653" y="1442094"/>
            <a:chExt cx="1338828" cy="1978152"/>
          </a:xfrm>
        </p:grpSpPr>
        <p:pic>
          <p:nvPicPr>
            <p:cNvPr id="7" name="図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1543" y="1442094"/>
              <a:ext cx="1236345" cy="1978152"/>
            </a:xfrm>
            <a:prstGeom prst="rect">
              <a:avLst/>
            </a:prstGeom>
          </p:spPr>
        </p:pic>
        <p:sp>
          <p:nvSpPr>
            <p:cNvPr id="8" name="テキスト ボックス 7"/>
            <p:cNvSpPr txBox="1"/>
            <p:nvPr/>
          </p:nvSpPr>
          <p:spPr>
            <a:xfrm>
              <a:off x="6203653" y="2975889"/>
              <a:ext cx="1338828" cy="369332"/>
            </a:xfrm>
            <a:prstGeom prst="rect">
              <a:avLst/>
            </a:prstGeom>
            <a:noFill/>
          </p:spPr>
          <p:txBody>
            <a:bodyPr wrap="none" rtlCol="0">
              <a:spAutoFit/>
            </a:bodyPr>
            <a:lstStyle/>
            <a:p>
              <a:r>
                <a:rPr kumimoji="1" lang="ja-JP" altLang="en-US" dirty="0" smtClean="0">
                  <a:solidFill>
                    <a:srgbClr val="FF0000"/>
                  </a:solidFill>
                </a:rPr>
                <a:t>子供の就職</a:t>
              </a:r>
              <a:endParaRPr kumimoji="1" lang="ja-JP" altLang="en-US" dirty="0">
                <a:solidFill>
                  <a:srgbClr val="FF0000"/>
                </a:solidFill>
              </a:endParaRPr>
            </a:p>
          </p:txBody>
        </p:sp>
      </p:grpSp>
      <p:sp>
        <p:nvSpPr>
          <p:cNvPr id="12" name="角丸四角形 11"/>
          <p:cNvSpPr/>
          <p:nvPr/>
        </p:nvSpPr>
        <p:spPr>
          <a:xfrm>
            <a:off x="3148630" y="1494275"/>
            <a:ext cx="2446986" cy="2053692"/>
          </a:xfrm>
          <a:prstGeom prst="roundRect">
            <a:avLst/>
          </a:prstGeom>
          <a:solidFill>
            <a:srgbClr val="00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ライオン</a:t>
            </a:r>
            <a:endParaRPr kumimoji="1" lang="en-US" altLang="ja-JP" dirty="0" smtClean="0">
              <a:solidFill>
                <a:schemeClr val="tx1"/>
              </a:solidFill>
              <a:latin typeface="HGP創英角ﾎﾟｯﾌﾟ体" panose="040B0A00000000000000" pitchFamily="50" charset="-128"/>
              <a:ea typeface="HGP創英角ﾎﾟｯﾌﾟ体" panose="040B0A00000000000000" pitchFamily="50" charset="-128"/>
            </a:endParaRPr>
          </a:p>
          <a:p>
            <a:pPr algn="ct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健康保険組合</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cxnSp>
        <p:nvCxnSpPr>
          <p:cNvPr id="16" name="直線矢印コネクタ 15"/>
          <p:cNvCxnSpPr>
            <a:stCxn id="5" idx="3"/>
          </p:cNvCxnSpPr>
          <p:nvPr/>
        </p:nvCxnSpPr>
        <p:spPr>
          <a:xfrm>
            <a:off x="2103916" y="2254391"/>
            <a:ext cx="1044714" cy="0"/>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V="1">
            <a:off x="2687379" y="2699143"/>
            <a:ext cx="586052" cy="315365"/>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2212852" y="1912043"/>
            <a:ext cx="646331" cy="369332"/>
          </a:xfrm>
          <a:prstGeom prst="rect">
            <a:avLst/>
          </a:prstGeom>
          <a:noFill/>
        </p:spPr>
        <p:txBody>
          <a:bodyPr wrap="none" rtlCol="0">
            <a:spAutoFit/>
          </a:bodyPr>
          <a:lstStyle/>
          <a:p>
            <a:r>
              <a:rPr kumimoji="1" lang="ja-JP" altLang="en-US" dirty="0" smtClean="0">
                <a:solidFill>
                  <a:srgbClr val="FF0000"/>
                </a:solidFill>
              </a:rPr>
              <a:t>加入</a:t>
            </a:r>
            <a:endParaRPr kumimoji="1" lang="ja-JP" altLang="en-US" dirty="0">
              <a:solidFill>
                <a:srgbClr val="FF0000"/>
              </a:solidFill>
            </a:endParaRPr>
          </a:p>
        </p:txBody>
      </p:sp>
      <p:cxnSp>
        <p:nvCxnSpPr>
          <p:cNvPr id="24" name="直線矢印コネクタ 23"/>
          <p:cNvCxnSpPr/>
          <p:nvPr/>
        </p:nvCxnSpPr>
        <p:spPr>
          <a:xfrm flipH="1">
            <a:off x="1031000" y="3261582"/>
            <a:ext cx="2148683" cy="957794"/>
          </a:xfrm>
          <a:prstGeom prst="straightConnector1">
            <a:avLst/>
          </a:prstGeom>
          <a:ln w="57150">
            <a:solidFill>
              <a:srgbClr val="FB3A35"/>
            </a:solidFill>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2866855" y="3864758"/>
            <a:ext cx="646331" cy="369332"/>
          </a:xfrm>
          <a:prstGeom prst="rect">
            <a:avLst/>
          </a:prstGeom>
          <a:noFill/>
        </p:spPr>
        <p:txBody>
          <a:bodyPr wrap="none" rtlCol="0">
            <a:spAutoFit/>
          </a:bodyPr>
          <a:lstStyle/>
          <a:p>
            <a:r>
              <a:rPr kumimoji="1" lang="ja-JP" altLang="en-US" dirty="0" smtClean="0">
                <a:solidFill>
                  <a:srgbClr val="FF0000"/>
                </a:solidFill>
              </a:rPr>
              <a:t>加入</a:t>
            </a:r>
            <a:endParaRPr kumimoji="1" lang="ja-JP" altLang="en-US" dirty="0">
              <a:solidFill>
                <a:srgbClr val="FF0000"/>
              </a:solidFill>
            </a:endParaRPr>
          </a:p>
        </p:txBody>
      </p:sp>
      <p:pic>
        <p:nvPicPr>
          <p:cNvPr id="27" name="図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56867" y="919589"/>
            <a:ext cx="2523979" cy="2354239"/>
          </a:xfrm>
          <a:prstGeom prst="rect">
            <a:avLst/>
          </a:prstGeom>
        </p:spPr>
      </p:pic>
      <p:pic>
        <p:nvPicPr>
          <p:cNvPr id="28" name="図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02440" y="3001600"/>
            <a:ext cx="1360613" cy="1969724"/>
          </a:xfrm>
          <a:prstGeom prst="rect">
            <a:avLst/>
          </a:prstGeom>
        </p:spPr>
      </p:pic>
      <p:cxnSp>
        <p:nvCxnSpPr>
          <p:cNvPr id="30" name="直線矢印コネクタ 29"/>
          <p:cNvCxnSpPr/>
          <p:nvPr/>
        </p:nvCxnSpPr>
        <p:spPr>
          <a:xfrm>
            <a:off x="5593106" y="2247166"/>
            <a:ext cx="1044714" cy="0"/>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5593106" y="2902573"/>
            <a:ext cx="1795246" cy="745883"/>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3" name="図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67773" y="4203373"/>
            <a:ext cx="2010242" cy="1726848"/>
          </a:xfrm>
          <a:prstGeom prst="rect">
            <a:avLst/>
          </a:prstGeom>
        </p:spPr>
      </p:pic>
      <p:cxnSp>
        <p:nvCxnSpPr>
          <p:cNvPr id="34" name="直線矢印コネクタ 33"/>
          <p:cNvCxnSpPr/>
          <p:nvPr/>
        </p:nvCxnSpPr>
        <p:spPr>
          <a:xfrm>
            <a:off x="5282977" y="3547967"/>
            <a:ext cx="826969" cy="878341"/>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5565975" y="3730510"/>
            <a:ext cx="646331" cy="369332"/>
          </a:xfrm>
          <a:prstGeom prst="rect">
            <a:avLst/>
          </a:prstGeom>
          <a:noFill/>
        </p:spPr>
        <p:txBody>
          <a:bodyPr wrap="none" rtlCol="0">
            <a:spAutoFit/>
          </a:bodyPr>
          <a:lstStyle/>
          <a:p>
            <a:r>
              <a:rPr kumimoji="1" lang="ja-JP" altLang="en-US" dirty="0" smtClean="0">
                <a:solidFill>
                  <a:srgbClr val="FF0000"/>
                </a:solidFill>
              </a:rPr>
              <a:t>給付</a:t>
            </a:r>
            <a:endParaRPr kumimoji="1" lang="ja-JP" altLang="en-US" dirty="0">
              <a:solidFill>
                <a:srgbClr val="FF0000"/>
              </a:solidFill>
            </a:endParaRPr>
          </a:p>
        </p:txBody>
      </p:sp>
      <p:sp>
        <p:nvSpPr>
          <p:cNvPr id="38" name="テキスト ボックス 37"/>
          <p:cNvSpPr txBox="1"/>
          <p:nvPr/>
        </p:nvSpPr>
        <p:spPr>
          <a:xfrm>
            <a:off x="5991489" y="3171216"/>
            <a:ext cx="646331" cy="369332"/>
          </a:xfrm>
          <a:prstGeom prst="rect">
            <a:avLst/>
          </a:prstGeom>
          <a:noFill/>
        </p:spPr>
        <p:txBody>
          <a:bodyPr wrap="none" rtlCol="0">
            <a:spAutoFit/>
          </a:bodyPr>
          <a:lstStyle/>
          <a:p>
            <a:r>
              <a:rPr kumimoji="1" lang="ja-JP" altLang="en-US" dirty="0" smtClean="0">
                <a:solidFill>
                  <a:srgbClr val="FF0000"/>
                </a:solidFill>
              </a:rPr>
              <a:t>給付</a:t>
            </a:r>
            <a:endParaRPr kumimoji="1" lang="ja-JP" altLang="en-US" dirty="0">
              <a:solidFill>
                <a:srgbClr val="FF0000"/>
              </a:solidFill>
            </a:endParaRPr>
          </a:p>
        </p:txBody>
      </p:sp>
      <p:sp>
        <p:nvSpPr>
          <p:cNvPr id="39" name="テキスト ボックス 38"/>
          <p:cNvSpPr txBox="1"/>
          <p:nvPr/>
        </p:nvSpPr>
        <p:spPr>
          <a:xfrm>
            <a:off x="5712324" y="1904620"/>
            <a:ext cx="646331" cy="369332"/>
          </a:xfrm>
          <a:prstGeom prst="rect">
            <a:avLst/>
          </a:prstGeom>
          <a:noFill/>
        </p:spPr>
        <p:txBody>
          <a:bodyPr wrap="none" rtlCol="0">
            <a:spAutoFit/>
          </a:bodyPr>
          <a:lstStyle/>
          <a:p>
            <a:r>
              <a:rPr kumimoji="1" lang="ja-JP" altLang="en-US" dirty="0" smtClean="0">
                <a:solidFill>
                  <a:srgbClr val="FF0000"/>
                </a:solidFill>
              </a:rPr>
              <a:t>給付</a:t>
            </a:r>
            <a:endParaRPr kumimoji="1" lang="ja-JP" altLang="en-US" dirty="0">
              <a:solidFill>
                <a:srgbClr val="FF0000"/>
              </a:solidFill>
            </a:endParaRPr>
          </a:p>
        </p:txBody>
      </p:sp>
      <p:sp>
        <p:nvSpPr>
          <p:cNvPr id="40" name="テキスト ボックス 39"/>
          <p:cNvSpPr txBox="1"/>
          <p:nvPr/>
        </p:nvSpPr>
        <p:spPr>
          <a:xfrm>
            <a:off x="2448459" y="2688619"/>
            <a:ext cx="646331" cy="369332"/>
          </a:xfrm>
          <a:prstGeom prst="rect">
            <a:avLst/>
          </a:prstGeom>
          <a:noFill/>
        </p:spPr>
        <p:txBody>
          <a:bodyPr wrap="none" rtlCol="0">
            <a:spAutoFit/>
          </a:bodyPr>
          <a:lstStyle/>
          <a:p>
            <a:r>
              <a:rPr kumimoji="1" lang="ja-JP" altLang="en-US" dirty="0" smtClean="0">
                <a:solidFill>
                  <a:srgbClr val="FF0000"/>
                </a:solidFill>
              </a:rPr>
              <a:t>加入</a:t>
            </a:r>
            <a:endParaRPr kumimoji="1" lang="ja-JP" altLang="en-US" dirty="0">
              <a:solidFill>
                <a:srgbClr val="FF0000"/>
              </a:solidFill>
            </a:endParaRPr>
          </a:p>
        </p:txBody>
      </p:sp>
      <p:sp>
        <p:nvSpPr>
          <p:cNvPr id="41" name="テキスト ボックス 40"/>
          <p:cNvSpPr txBox="1"/>
          <p:nvPr/>
        </p:nvSpPr>
        <p:spPr>
          <a:xfrm>
            <a:off x="995242" y="3640313"/>
            <a:ext cx="646331" cy="369332"/>
          </a:xfrm>
          <a:prstGeom prst="rect">
            <a:avLst/>
          </a:prstGeom>
          <a:noFill/>
        </p:spPr>
        <p:txBody>
          <a:bodyPr wrap="none" rtlCol="0">
            <a:spAutoFit/>
          </a:bodyPr>
          <a:lstStyle/>
          <a:p>
            <a:r>
              <a:rPr kumimoji="1" lang="ja-JP" altLang="en-US" dirty="0" smtClean="0">
                <a:solidFill>
                  <a:srgbClr val="FF0000"/>
                </a:solidFill>
              </a:rPr>
              <a:t>喪失</a:t>
            </a:r>
            <a:endParaRPr kumimoji="1" lang="ja-JP" altLang="en-US" dirty="0">
              <a:solidFill>
                <a:srgbClr val="FF0000"/>
              </a:solidFill>
            </a:endParaRPr>
          </a:p>
        </p:txBody>
      </p:sp>
      <p:pic>
        <p:nvPicPr>
          <p:cNvPr id="42" name="図 4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30940" y="4262819"/>
            <a:ext cx="2073862" cy="1911841"/>
          </a:xfrm>
          <a:prstGeom prst="rect">
            <a:avLst/>
          </a:prstGeom>
        </p:spPr>
      </p:pic>
      <p:cxnSp>
        <p:nvCxnSpPr>
          <p:cNvPr id="43" name="直線矢印コネクタ 42"/>
          <p:cNvCxnSpPr/>
          <p:nvPr/>
        </p:nvCxnSpPr>
        <p:spPr>
          <a:xfrm flipV="1">
            <a:off x="2440716" y="3373491"/>
            <a:ext cx="799073" cy="1379344"/>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1932421" y="6018723"/>
            <a:ext cx="1341010" cy="369332"/>
          </a:xfrm>
          <a:prstGeom prst="rect">
            <a:avLst/>
          </a:prstGeom>
          <a:noFill/>
        </p:spPr>
        <p:txBody>
          <a:bodyPr wrap="square" rtlCol="0">
            <a:spAutoFit/>
          </a:bodyPr>
          <a:lstStyle/>
          <a:p>
            <a:r>
              <a:rPr kumimoji="1" lang="ja-JP" altLang="en-US" dirty="0" smtClean="0">
                <a:solidFill>
                  <a:srgbClr val="FF0000"/>
                </a:solidFill>
              </a:rPr>
              <a:t>親との同居</a:t>
            </a:r>
            <a:endParaRPr kumimoji="1" lang="ja-JP" altLang="en-US" dirty="0">
              <a:solidFill>
                <a:srgbClr val="FF0000"/>
              </a:solidFill>
            </a:endParaRPr>
          </a:p>
        </p:txBody>
      </p:sp>
    </p:spTree>
    <p:extLst>
      <p:ext uri="{BB962C8B-B14F-4D97-AF65-F5344CB8AC3E}">
        <p14:creationId xmlns:p14="http://schemas.microsoft.com/office/powerpoint/2010/main" val="38181684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043186" y="495195"/>
            <a:ext cx="7315201" cy="5262979"/>
          </a:xfrm>
          <a:prstGeom prst="rect">
            <a:avLst/>
          </a:prstGeom>
          <a:noFill/>
        </p:spPr>
        <p:txBody>
          <a:bodyPr wrap="square" rtlCol="0">
            <a:spAutoFit/>
          </a:bodyPr>
          <a:lstStyle/>
          <a:p>
            <a:r>
              <a:rPr lang="ja-JP" altLang="en-US" sz="4800" dirty="0" smtClean="0">
                <a:latin typeface="HGS創英角ﾎﾟｯﾌﾟ体" panose="040B0A00000000000000" pitchFamily="50" charset="-128"/>
                <a:ea typeface="HGS創英角ﾎﾟｯﾌﾟ体" panose="040B0A00000000000000" pitchFamily="50" charset="-128"/>
              </a:rPr>
              <a:t>保険給付</a:t>
            </a:r>
            <a:endParaRPr lang="en-US" altLang="ja-JP" sz="4800" dirty="0" smtClean="0">
              <a:latin typeface="HGS創英角ﾎﾟｯﾌﾟ体" panose="040B0A00000000000000" pitchFamily="50" charset="-128"/>
              <a:ea typeface="HGS創英角ﾎﾟｯﾌﾟ体" panose="040B0A00000000000000" pitchFamily="50" charset="-128"/>
            </a:endParaRPr>
          </a:p>
          <a:p>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smtClean="0">
                <a:latin typeface="HGS創英角ﾎﾟｯﾌﾟ体" panose="040B0A00000000000000" pitchFamily="50" charset="-128"/>
                <a:ea typeface="HGS創英角ﾎﾟｯﾌﾟ体" panose="040B0A00000000000000" pitchFamily="50" charset="-128"/>
              </a:rPr>
              <a:t>被保険者本人や、被扶養者に保険事故（病気やケガ、出産等）が発生した場合に、被保険者に対して、掛った医療費の補填、出産の費用の補填、病気によって会社を休んだ場合の生活費分が支払われます。</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smtClean="0">
                <a:latin typeface="HGS創英角ﾎﾟｯﾌﾟ体" panose="040B0A00000000000000" pitchFamily="50" charset="-128"/>
                <a:ea typeface="HGS創英角ﾎﾟｯﾌﾟ体" panose="040B0A00000000000000" pitchFamily="50" charset="-128"/>
              </a:rPr>
              <a:t>被扶養者（家族等）の分の給付も被保険者に支払われます。</a:t>
            </a:r>
            <a:endParaRPr lang="en-US" altLang="ja-JP" sz="3200" dirty="0" smtClean="0">
              <a:latin typeface="HGS創英角ﾎﾟｯﾌﾟ体" panose="040B0A00000000000000" pitchFamily="50" charset="-128"/>
              <a:ea typeface="HGS創英角ﾎﾟｯﾌﾟ体" panose="040B0A00000000000000" pitchFamily="50" charset="-128"/>
            </a:endParaRPr>
          </a:p>
        </p:txBody>
      </p:sp>
      <p:pic>
        <p:nvPicPr>
          <p:cNvPr id="3" name="Picture 2" descr="ソース画像を表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28693">
            <a:off x="5047002" y="5174426"/>
            <a:ext cx="1547813" cy="1167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0461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929010" y="604377"/>
            <a:ext cx="7628138" cy="2800767"/>
          </a:xfrm>
          <a:prstGeom prst="rect">
            <a:avLst/>
          </a:prstGeom>
          <a:noFill/>
        </p:spPr>
        <p:txBody>
          <a:bodyPr wrap="square" rtlCol="0">
            <a:spAutoFit/>
          </a:bodyPr>
          <a:lstStyle/>
          <a:p>
            <a:r>
              <a:rPr lang="ja-JP" altLang="en-US" sz="4800" dirty="0" smtClean="0">
                <a:latin typeface="HGS創英角ﾎﾟｯﾌﾟ体" panose="040B0A00000000000000" pitchFamily="50" charset="-128"/>
                <a:ea typeface="HGS創英角ﾎﾟｯﾌﾟ体" panose="040B0A00000000000000" pitchFamily="50" charset="-128"/>
              </a:rPr>
              <a:t>付加給付</a:t>
            </a:r>
            <a:endParaRPr lang="en-US" altLang="ja-JP" sz="4800" dirty="0" smtClean="0">
              <a:latin typeface="HGS創英角ﾎﾟｯﾌﾟ体" panose="040B0A00000000000000" pitchFamily="50" charset="-128"/>
              <a:ea typeface="HGS創英角ﾎﾟｯﾌﾟ体" panose="040B0A00000000000000" pitchFamily="50" charset="-128"/>
            </a:endParaRPr>
          </a:p>
          <a:p>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smtClean="0">
                <a:latin typeface="HGS創英角ﾎﾟｯﾌﾟ体" panose="040B0A00000000000000" pitchFamily="50" charset="-128"/>
                <a:ea typeface="HGS創英角ﾎﾟｯﾌﾟ体" panose="040B0A00000000000000" pitchFamily="50" charset="-128"/>
              </a:rPr>
              <a:t>健康保険法で決められた給付に上乗せし　て、ライオン健康保険組合</a:t>
            </a:r>
            <a:r>
              <a:rPr lang="ja-JP" altLang="en-US" sz="3200" dirty="0">
                <a:latin typeface="HGS創英角ﾎﾟｯﾌﾟ体" panose="040B0A00000000000000" pitchFamily="50" charset="-128"/>
                <a:ea typeface="HGS創英角ﾎﾟｯﾌﾟ体" panose="040B0A00000000000000" pitchFamily="50" charset="-128"/>
              </a:rPr>
              <a:t>が規約にて、法</a:t>
            </a:r>
            <a:r>
              <a:rPr lang="ja-JP" altLang="en-US" sz="3200" dirty="0" smtClean="0">
                <a:latin typeface="HGS創英角ﾎﾟｯﾌﾟ体" panose="040B0A00000000000000" pitchFamily="50" charset="-128"/>
                <a:ea typeface="HGS創英角ﾎﾟｯﾌﾟ体" panose="040B0A00000000000000" pitchFamily="50" charset="-128"/>
              </a:rPr>
              <a:t>を上回る、独自の給付をおこないます。</a:t>
            </a:r>
            <a:endParaRPr lang="en-US" altLang="ja-JP" sz="3200" dirty="0" smtClean="0">
              <a:latin typeface="HGS創英角ﾎﾟｯﾌﾟ体" panose="040B0A00000000000000" pitchFamily="50" charset="-128"/>
              <a:ea typeface="HGS創英角ﾎﾟｯﾌﾟ体" panose="040B0A00000000000000" pitchFamily="50" charset="-128"/>
            </a:endParaRPr>
          </a:p>
        </p:txBody>
      </p:sp>
      <p:grpSp>
        <p:nvGrpSpPr>
          <p:cNvPr id="7" name="グループ化 6"/>
          <p:cNvGrpSpPr/>
          <p:nvPr/>
        </p:nvGrpSpPr>
        <p:grpSpPr>
          <a:xfrm>
            <a:off x="1433013" y="3862319"/>
            <a:ext cx="7319751" cy="2717962"/>
            <a:chOff x="1433013" y="3862319"/>
            <a:chExt cx="7319751" cy="2717962"/>
          </a:xfrm>
        </p:grpSpPr>
        <p:sp>
          <p:nvSpPr>
            <p:cNvPr id="2" name="角丸四角形 1"/>
            <p:cNvSpPr/>
            <p:nvPr/>
          </p:nvSpPr>
          <p:spPr>
            <a:xfrm>
              <a:off x="1433013" y="3862319"/>
              <a:ext cx="2224585" cy="195162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atin typeface="HGP創英角ﾎﾟｯﾌﾟ体" panose="040B0A00000000000000" pitchFamily="50" charset="-128"/>
                  <a:ea typeface="HGP創英角ﾎﾟｯﾌﾟ体" panose="040B0A00000000000000" pitchFamily="50" charset="-128"/>
                </a:rPr>
                <a:t>健康保険法上の</a:t>
              </a:r>
              <a:r>
                <a:rPr lang="ja-JP" altLang="en-US" sz="2400" dirty="0" smtClean="0">
                  <a:latin typeface="HGP創英角ﾎﾟｯﾌﾟ体" panose="040B0A00000000000000" pitchFamily="50" charset="-128"/>
                  <a:ea typeface="HGP創英角ﾎﾟｯﾌﾟ体" panose="040B0A00000000000000" pitchFamily="50" charset="-128"/>
                </a:rPr>
                <a:t>給付</a:t>
              </a:r>
              <a:endParaRPr kumimoji="1" lang="ja-JP" altLang="en-US" sz="2400" dirty="0">
                <a:latin typeface="HGP創英角ﾎﾟｯﾌﾟ体" panose="040B0A00000000000000" pitchFamily="50" charset="-128"/>
                <a:ea typeface="HGP創英角ﾎﾟｯﾌﾟ体" panose="040B0A00000000000000" pitchFamily="50" charset="-128"/>
              </a:endParaRPr>
            </a:p>
          </p:txBody>
        </p:sp>
        <p:sp>
          <p:nvSpPr>
            <p:cNvPr id="3" name="十字形 2"/>
            <p:cNvSpPr/>
            <p:nvPr/>
          </p:nvSpPr>
          <p:spPr>
            <a:xfrm>
              <a:off x="4006754" y="4380933"/>
              <a:ext cx="887104" cy="914400"/>
            </a:xfrm>
            <a:prstGeom prst="plus">
              <a:avLst>
                <a:gd name="adj" fmla="val 4346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 name="角丸四角形 4"/>
            <p:cNvSpPr/>
            <p:nvPr/>
          </p:nvSpPr>
          <p:spPr>
            <a:xfrm>
              <a:off x="5147480" y="3862319"/>
              <a:ext cx="2224585" cy="1951629"/>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latin typeface="HGP創英角ﾎﾟｯﾌﾟ体" panose="040B0A00000000000000" pitchFamily="50" charset="-128"/>
                  <a:ea typeface="HGP創英角ﾎﾟｯﾌﾟ体" panose="040B0A00000000000000" pitchFamily="50" charset="-128"/>
                </a:rPr>
                <a:t>付加給付</a:t>
              </a:r>
              <a:endParaRPr kumimoji="1" lang="en-US" altLang="ja-JP" sz="3600" dirty="0" smtClean="0">
                <a:latin typeface="HGP創英角ﾎﾟｯﾌﾟ体" panose="040B0A00000000000000" pitchFamily="50" charset="-128"/>
                <a:ea typeface="HGP創英角ﾎﾟｯﾌﾟ体" panose="040B0A00000000000000" pitchFamily="50" charset="-128"/>
              </a:endParaRPr>
            </a:p>
            <a:p>
              <a:pPr algn="ctr"/>
              <a:r>
                <a:rPr lang="en-US" altLang="ja-JP" sz="2400" dirty="0" smtClean="0">
                  <a:latin typeface="HGP創英角ﾎﾟｯﾌﾟ体" panose="040B0A00000000000000" pitchFamily="50" charset="-128"/>
                  <a:ea typeface="HGP創英角ﾎﾟｯﾌﾟ体" panose="040B0A00000000000000" pitchFamily="50" charset="-128"/>
                </a:rPr>
                <a:t>(</a:t>
              </a:r>
              <a:r>
                <a:rPr lang="ja-JP" altLang="en-US" sz="2400" dirty="0" smtClean="0">
                  <a:latin typeface="HGP創英角ﾎﾟｯﾌﾟ体" panose="040B0A00000000000000" pitchFamily="50" charset="-128"/>
                  <a:ea typeface="HGP創英角ﾎﾟｯﾌﾟ体" panose="040B0A00000000000000" pitchFamily="50" charset="-128"/>
                </a:rPr>
                <a:t>組合独自</a:t>
              </a:r>
              <a:r>
                <a:rPr lang="en-US" altLang="ja-JP" sz="2400" dirty="0" smtClean="0">
                  <a:latin typeface="HGP創英角ﾎﾟｯﾌﾟ体" panose="040B0A00000000000000" pitchFamily="50" charset="-128"/>
                  <a:ea typeface="HGP創英角ﾎﾟｯﾌﾟ体" panose="040B0A00000000000000" pitchFamily="50" charset="-128"/>
                </a:rPr>
                <a:t>)</a:t>
              </a:r>
              <a:endParaRPr kumimoji="1" lang="ja-JP" altLang="en-US" sz="2400" dirty="0">
                <a:latin typeface="HGP創英角ﾎﾟｯﾌﾟ体" panose="040B0A00000000000000" pitchFamily="50" charset="-128"/>
                <a:ea typeface="HGP創英角ﾎﾟｯﾌﾟ体" panose="040B0A00000000000000"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6016" y="4776716"/>
              <a:ext cx="2006748" cy="1803565"/>
            </a:xfrm>
            <a:prstGeom prst="rect">
              <a:avLst/>
            </a:prstGeom>
          </p:spPr>
        </p:pic>
      </p:grpSp>
    </p:spTree>
    <p:extLst>
      <p:ext uri="{BB962C8B-B14F-4D97-AF65-F5344CB8AC3E}">
        <p14:creationId xmlns:p14="http://schemas.microsoft.com/office/powerpoint/2010/main" val="1839492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026536" y="2736119"/>
            <a:ext cx="3181081" cy="923330"/>
          </a:xfrm>
          <a:prstGeom prst="rect">
            <a:avLst/>
          </a:prstGeom>
          <a:noFill/>
        </p:spPr>
        <p:txBody>
          <a:bodyPr wrap="square" rtlCol="0">
            <a:spAutoFit/>
          </a:bodyPr>
          <a:lstStyle/>
          <a:p>
            <a:r>
              <a:rPr lang="ja-JP" altLang="en-US" sz="5400" dirty="0" smtClean="0">
                <a:latin typeface="HGS創英角ﾎﾟｯﾌﾟ体" panose="040B0A00000000000000" pitchFamily="50" charset="-128"/>
                <a:ea typeface="HGS創英角ﾎﾟｯﾌﾟ体" panose="040B0A00000000000000" pitchFamily="50" charset="-128"/>
              </a:rPr>
              <a:t>主な給付</a:t>
            </a:r>
            <a:endParaRPr lang="en-US" altLang="ja-JP" sz="5400" dirty="0" smtClean="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3775007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69701" y="688379"/>
            <a:ext cx="8100811" cy="4708981"/>
          </a:xfrm>
          <a:prstGeom prst="rect">
            <a:avLst/>
          </a:prstGeom>
          <a:noFill/>
        </p:spPr>
        <p:txBody>
          <a:bodyPr wrap="square" rtlCol="0">
            <a:spAutoFit/>
          </a:bodyPr>
          <a:lstStyle/>
          <a:p>
            <a:r>
              <a:rPr lang="ja-JP" altLang="en-US" sz="4400" dirty="0" smtClean="0">
                <a:latin typeface="HGS創英角ﾎﾟｯﾌﾟ体" panose="040B0A00000000000000" pitchFamily="50" charset="-128"/>
                <a:ea typeface="HGS創英角ﾎﾟｯﾌﾟ体" panose="040B0A00000000000000" pitchFamily="50" charset="-128"/>
              </a:rPr>
              <a:t>○療養の給付</a:t>
            </a:r>
            <a:endParaRPr lang="en-US" altLang="ja-JP" sz="4400" dirty="0" smtClean="0">
              <a:latin typeface="HGS創英角ﾎﾟｯﾌﾟ体" panose="040B0A00000000000000" pitchFamily="50" charset="-128"/>
              <a:ea typeface="HGS創英角ﾎﾟｯﾌﾟ体" panose="040B0A00000000000000" pitchFamily="50" charset="-128"/>
            </a:endParaRPr>
          </a:p>
          <a:p>
            <a:r>
              <a:rPr lang="ja-JP" altLang="en-US" sz="3200" dirty="0" smtClean="0">
                <a:latin typeface="HGS創英角ﾎﾟｯﾌﾟ体" panose="040B0A00000000000000" pitchFamily="50" charset="-128"/>
                <a:ea typeface="HGS創英角ﾎﾟｯﾌﾟ体" panose="040B0A00000000000000" pitchFamily="50" charset="-128"/>
              </a:rPr>
              <a:t>　</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病気やケガをした場合に、総医療費の７</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割</a:t>
            </a:r>
            <a:r>
              <a:rPr lang="ja-JP" altLang="en-US" sz="2800" dirty="0" smtClean="0">
                <a:latin typeface="HGS創英角ﾎﾟｯﾌﾟ体" panose="040B0A00000000000000" pitchFamily="50" charset="-128"/>
                <a:ea typeface="HGS創英角ﾎﾟｯﾌﾟ体" panose="040B0A00000000000000" pitchFamily="50" charset="-128"/>
              </a:rPr>
              <a:t>（未就学児は８割）</a:t>
            </a:r>
            <a:r>
              <a:rPr lang="ja-JP" altLang="en-US" sz="3200" dirty="0" smtClean="0">
                <a:latin typeface="HGS創英角ﾎﾟｯﾌﾟ体" panose="040B0A00000000000000" pitchFamily="50" charset="-128"/>
                <a:ea typeface="HGS創英角ﾎﾟｯﾌﾟ体" panose="040B0A00000000000000" pitchFamily="50" charset="-128"/>
              </a:rPr>
              <a:t>が支払われます。</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smtClean="0">
                <a:latin typeface="HGS創英角ﾎﾟｯﾌﾟ体" panose="040B0A00000000000000" pitchFamily="50" charset="-128"/>
                <a:ea typeface="HGS創英角ﾎﾟｯﾌﾟ体" panose="040B0A00000000000000" pitchFamily="50" charset="-128"/>
              </a:rPr>
              <a:t>　</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現在の制度では、健康保険組合から、</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直接医療機関に支払うので、被保険者の</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医療機関の窓口での支払は３割となり</a:t>
            </a:r>
            <a:r>
              <a:rPr lang="ja-JP" altLang="en-US" sz="3200" dirty="0" err="1" smtClean="0">
                <a:latin typeface="HGS創英角ﾎﾟｯﾌﾟ体" panose="040B0A00000000000000" pitchFamily="50" charset="-128"/>
                <a:ea typeface="HGS創英角ﾎﾟｯﾌﾟ体" panose="040B0A00000000000000" pitchFamily="50" charset="-128"/>
              </a:rPr>
              <a:t>ま</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す。</a:t>
            </a:r>
            <a:r>
              <a:rPr lang="en-US" altLang="ja-JP" sz="3200" dirty="0" smtClean="0">
                <a:latin typeface="HGS創英角ﾎﾟｯﾌﾟ体" panose="040B0A00000000000000" pitchFamily="50" charset="-128"/>
                <a:ea typeface="HGS創英角ﾎﾟｯﾌﾟ体" panose="040B0A00000000000000" pitchFamily="50" charset="-128"/>
              </a:rPr>
              <a:t>(</a:t>
            </a:r>
            <a:r>
              <a:rPr lang="ja-JP" altLang="en-US" sz="3200" dirty="0" smtClean="0">
                <a:latin typeface="HGS創英角ﾎﾟｯﾌﾟ体" panose="040B0A00000000000000" pitchFamily="50" charset="-128"/>
                <a:ea typeface="HGS創英角ﾎﾟｯﾌﾟ体" panose="040B0A00000000000000" pitchFamily="50" charset="-128"/>
              </a:rPr>
              <a:t>未就学児は２割）⇒自己負担額</a:t>
            </a:r>
            <a:endParaRPr lang="en-US" altLang="ja-JP" sz="3200" dirty="0" smtClean="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714567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043186" y="495195"/>
            <a:ext cx="7315201" cy="5016758"/>
          </a:xfrm>
          <a:prstGeom prst="rect">
            <a:avLst/>
          </a:prstGeom>
          <a:noFill/>
        </p:spPr>
        <p:txBody>
          <a:bodyPr wrap="square" rtlCol="0">
            <a:spAutoFit/>
          </a:bodyPr>
          <a:lstStyle/>
          <a:p>
            <a:r>
              <a:rPr lang="ja-JP" altLang="en-US" sz="3200" dirty="0" smtClean="0">
                <a:latin typeface="HGS創英角ﾎﾟｯﾌﾟ体" panose="040B0A00000000000000" pitchFamily="50" charset="-128"/>
                <a:ea typeface="HGS創英角ﾎﾟｯﾌﾟ体" panose="040B0A00000000000000" pitchFamily="50" charset="-128"/>
              </a:rPr>
              <a:t>目　　次</a:t>
            </a:r>
            <a:endParaRPr lang="en-US" altLang="ja-JP" sz="3200" dirty="0" smtClean="0">
              <a:latin typeface="HGS創英角ﾎﾟｯﾌﾟ体" panose="040B0A00000000000000" pitchFamily="50" charset="-128"/>
              <a:ea typeface="HGS創英角ﾎﾟｯﾌﾟ体" panose="040B0A00000000000000" pitchFamily="50" charset="-128"/>
            </a:endParaRPr>
          </a:p>
          <a:p>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smtClean="0">
                <a:latin typeface="HGS創英角ﾎﾟｯﾌﾟ体" panose="040B0A00000000000000" pitchFamily="50" charset="-128"/>
                <a:ea typeface="HGS創英角ﾎﾟｯﾌﾟ体" panose="040B0A00000000000000" pitchFamily="50" charset="-128"/>
              </a:rPr>
              <a:t>　１</a:t>
            </a:r>
            <a:r>
              <a:rPr lang="en-US" altLang="ja-JP" sz="3200" dirty="0" smtClean="0">
                <a:latin typeface="HGS創英角ﾎﾟｯﾌﾟ体" panose="040B0A00000000000000" pitchFamily="50" charset="-128"/>
                <a:ea typeface="HGS創英角ﾎﾟｯﾌﾟ体" panose="040B0A00000000000000" pitchFamily="50" charset="-128"/>
              </a:rPr>
              <a:t>)</a:t>
            </a:r>
            <a:r>
              <a:rPr lang="ja-JP" altLang="en-US" sz="3200" dirty="0" smtClean="0">
                <a:latin typeface="HGS創英角ﾎﾟｯﾌﾟ体" panose="040B0A00000000000000" pitchFamily="50" charset="-128"/>
                <a:ea typeface="HGS創英角ﾎﾟｯﾌﾟ体" panose="040B0A00000000000000" pitchFamily="50" charset="-128"/>
              </a:rPr>
              <a:t>健康保険について</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２</a:t>
            </a:r>
            <a:r>
              <a:rPr lang="en-US" altLang="ja-JP" sz="3200" dirty="0" smtClean="0">
                <a:latin typeface="HGS創英角ﾎﾟｯﾌﾟ体" panose="040B0A00000000000000" pitchFamily="50" charset="-128"/>
                <a:ea typeface="HGS創英角ﾎﾟｯﾌﾟ体" panose="040B0A00000000000000" pitchFamily="50" charset="-128"/>
              </a:rPr>
              <a:t>)</a:t>
            </a:r>
            <a:r>
              <a:rPr lang="ja-JP" altLang="en-US" sz="3200" dirty="0" smtClean="0">
                <a:latin typeface="HGS創英角ﾎﾟｯﾌﾟ体" panose="040B0A00000000000000" pitchFamily="50" charset="-128"/>
                <a:ea typeface="HGS創英角ﾎﾟｯﾌﾟ体" panose="040B0A00000000000000" pitchFamily="50" charset="-128"/>
              </a:rPr>
              <a:t>日本の医療制度について</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３</a:t>
            </a:r>
            <a:r>
              <a:rPr lang="en-US" altLang="ja-JP" sz="3200" dirty="0" smtClean="0">
                <a:latin typeface="HGS創英角ﾎﾟｯﾌﾟ体" panose="040B0A00000000000000" pitchFamily="50" charset="-128"/>
                <a:ea typeface="HGS創英角ﾎﾟｯﾌﾟ体" panose="040B0A00000000000000" pitchFamily="50" charset="-128"/>
              </a:rPr>
              <a:t>)</a:t>
            </a:r>
            <a:r>
              <a:rPr lang="ja-JP" altLang="en-US" sz="3200" dirty="0" smtClean="0">
                <a:latin typeface="HGS創英角ﾎﾟｯﾌﾟ体" panose="040B0A00000000000000" pitchFamily="50" charset="-128"/>
                <a:ea typeface="HGS創英角ﾎﾟｯﾌﾟ体" panose="040B0A00000000000000" pitchFamily="50" charset="-128"/>
              </a:rPr>
              <a:t>当社の健康保険制度について</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４</a:t>
            </a:r>
            <a:r>
              <a:rPr lang="en-US" altLang="ja-JP" sz="3200" dirty="0" smtClean="0">
                <a:latin typeface="HGS創英角ﾎﾟｯﾌﾟ体" panose="040B0A00000000000000" pitchFamily="50" charset="-128"/>
                <a:ea typeface="HGS創英角ﾎﾟｯﾌﾟ体" panose="040B0A00000000000000" pitchFamily="50" charset="-128"/>
              </a:rPr>
              <a:t>)</a:t>
            </a:r>
            <a:r>
              <a:rPr lang="ja-JP" altLang="en-US" sz="3200" dirty="0" smtClean="0">
                <a:latin typeface="HGS創英角ﾎﾟｯﾌﾟ体" panose="040B0A00000000000000" pitchFamily="50" charset="-128"/>
                <a:ea typeface="HGS創英角ﾎﾟｯﾌﾟ体" panose="040B0A00000000000000" pitchFamily="50" charset="-128"/>
              </a:rPr>
              <a:t>当社社員の健康状態について</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smtClean="0">
                <a:latin typeface="HGS創英角ﾎﾟｯﾌﾟ体" panose="040B0A00000000000000" pitchFamily="50" charset="-128"/>
                <a:ea typeface="HGS創英角ﾎﾟｯﾌﾟ体" panose="040B0A00000000000000" pitchFamily="50" charset="-128"/>
              </a:rPr>
              <a:t>　　　スコアリングレポート</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　　生活習慣病とリスクについて</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５</a:t>
            </a:r>
            <a:r>
              <a:rPr lang="en-US" altLang="ja-JP" sz="3200" dirty="0" smtClean="0">
                <a:latin typeface="HGS創英角ﾎﾟｯﾌﾟ体" panose="040B0A00000000000000" pitchFamily="50" charset="-128"/>
                <a:ea typeface="HGS創英角ﾎﾟｯﾌﾟ体" panose="040B0A00000000000000" pitchFamily="50" charset="-128"/>
              </a:rPr>
              <a:t>)</a:t>
            </a:r>
            <a:r>
              <a:rPr lang="ja-JP" altLang="en-US" sz="3200" dirty="0" smtClean="0">
                <a:latin typeface="HGS創英角ﾎﾟｯﾌﾟ体" panose="040B0A00000000000000" pitchFamily="50" charset="-128"/>
                <a:ea typeface="HGS創英角ﾎﾟｯﾌﾟ体" panose="040B0A00000000000000" pitchFamily="50" charset="-128"/>
              </a:rPr>
              <a:t>当健保の活動内容について</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６</a:t>
            </a:r>
            <a:r>
              <a:rPr lang="en-US" altLang="ja-JP" sz="3200" dirty="0" smtClean="0">
                <a:latin typeface="HGS創英角ﾎﾟｯﾌﾟ体" panose="040B0A00000000000000" pitchFamily="50" charset="-128"/>
                <a:ea typeface="HGS創英角ﾎﾟｯﾌﾟ体" panose="040B0A00000000000000" pitchFamily="50" charset="-128"/>
              </a:rPr>
              <a:t>)</a:t>
            </a:r>
            <a:r>
              <a:rPr lang="ja-JP" altLang="en-US" sz="3200" dirty="0" smtClean="0">
                <a:latin typeface="HGS創英角ﾎﾟｯﾌﾟ体" panose="040B0A00000000000000" pitchFamily="50" charset="-128"/>
                <a:ea typeface="HGS創英角ﾎﾟｯﾌﾟ体" panose="040B0A00000000000000" pitchFamily="50" charset="-128"/>
              </a:rPr>
              <a:t>まとめ</a:t>
            </a:r>
            <a:endParaRPr lang="en-US" altLang="ja-JP" sz="3200" dirty="0" smtClean="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9672723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69701" y="495195"/>
            <a:ext cx="8216721" cy="1877437"/>
          </a:xfrm>
          <a:prstGeom prst="rect">
            <a:avLst/>
          </a:prstGeom>
          <a:noFill/>
        </p:spPr>
        <p:txBody>
          <a:bodyPr wrap="square" rtlCol="0">
            <a:spAutoFit/>
          </a:bodyPr>
          <a:lstStyle/>
          <a:p>
            <a:r>
              <a:rPr lang="ja-JP" altLang="en-US" sz="4800" dirty="0" smtClean="0">
                <a:latin typeface="HGS創英角ﾎﾟｯﾌﾟ体" panose="040B0A00000000000000" pitchFamily="50" charset="-128"/>
                <a:ea typeface="HGS創英角ﾎﾟｯﾌﾟ体" panose="040B0A00000000000000" pitchFamily="50" charset="-128"/>
              </a:rPr>
              <a:t>医療費支払の仕組み</a:t>
            </a:r>
            <a:r>
              <a:rPr lang="en-US" altLang="ja-JP" sz="3200" dirty="0">
                <a:latin typeface="HGS創英角ﾎﾟｯﾌﾟ体" panose="040B0A00000000000000" pitchFamily="50" charset="-128"/>
                <a:ea typeface="HGS創英角ﾎﾟｯﾌﾟ体" panose="040B0A00000000000000" pitchFamily="50" charset="-128"/>
              </a:rPr>
              <a:t>(</a:t>
            </a:r>
            <a:r>
              <a:rPr lang="ja-JP" altLang="en-US" sz="3200" dirty="0">
                <a:latin typeface="HGS創英角ﾎﾟｯﾌﾟ体" panose="040B0A00000000000000" pitchFamily="50" charset="-128"/>
                <a:ea typeface="HGS創英角ﾎﾟｯﾌﾟ体" panose="040B0A00000000000000" pitchFamily="50" charset="-128"/>
              </a:rPr>
              <a:t>療養の給付</a:t>
            </a:r>
            <a:r>
              <a:rPr lang="en-US" altLang="ja-JP" sz="3200" dirty="0">
                <a:latin typeface="HGS創英角ﾎﾟｯﾌﾟ体" panose="040B0A00000000000000" pitchFamily="50" charset="-128"/>
                <a:ea typeface="HGS創英角ﾎﾟｯﾌﾟ体" panose="040B0A00000000000000" pitchFamily="50" charset="-128"/>
              </a:rPr>
              <a:t>)</a:t>
            </a:r>
          </a:p>
          <a:p>
            <a:r>
              <a:rPr lang="ja-JP" altLang="en-US" sz="3600" dirty="0" smtClean="0">
                <a:latin typeface="HGS創英角ﾎﾟｯﾌﾟ体" panose="040B0A00000000000000" pitchFamily="50" charset="-128"/>
                <a:ea typeface="HGS創英角ﾎﾟｯﾌﾟ体" panose="040B0A00000000000000" pitchFamily="50" charset="-128"/>
              </a:rPr>
              <a:t>　　　　　　　　　　　　　</a:t>
            </a:r>
            <a:r>
              <a:rPr lang="en-US" altLang="ja-JP" sz="3600" dirty="0" smtClean="0">
                <a:latin typeface="HGS創英角ﾎﾟｯﾌﾟ体" panose="040B0A00000000000000" pitchFamily="50" charset="-128"/>
                <a:ea typeface="HGS創英角ﾎﾟｯﾌﾟ体" panose="040B0A00000000000000" pitchFamily="50" charset="-128"/>
              </a:rPr>
              <a:t>(</a:t>
            </a:r>
            <a:r>
              <a:rPr lang="ja-JP" altLang="en-US" sz="3600" dirty="0" smtClean="0">
                <a:latin typeface="HGS創英角ﾎﾟｯﾌﾟ体" panose="040B0A00000000000000" pitchFamily="50" charset="-128"/>
                <a:ea typeface="HGS創英角ﾎﾟｯﾌﾟ体" panose="040B0A00000000000000" pitchFamily="50" charset="-128"/>
              </a:rPr>
              <a:t>本来</a:t>
            </a:r>
            <a:r>
              <a:rPr lang="en-US" altLang="ja-JP" sz="3600" dirty="0" smtClean="0">
                <a:latin typeface="HGS創英角ﾎﾟｯﾌﾟ体" panose="040B0A00000000000000" pitchFamily="50" charset="-128"/>
                <a:ea typeface="HGS創英角ﾎﾟｯﾌﾟ体" panose="040B0A00000000000000" pitchFamily="50" charset="-128"/>
              </a:rPr>
              <a:t>)</a:t>
            </a:r>
          </a:p>
          <a:p>
            <a:r>
              <a:rPr lang="ja-JP" altLang="en-US" sz="3200" dirty="0" smtClean="0">
                <a:latin typeface="HGS創英角ﾎﾟｯﾌﾟ体" panose="040B0A00000000000000" pitchFamily="50" charset="-128"/>
                <a:ea typeface="HGS創英角ﾎﾟｯﾌﾟ体" panose="040B0A00000000000000" pitchFamily="50" charset="-128"/>
              </a:rPr>
              <a:t>　　　　　　　　　　　</a:t>
            </a:r>
            <a:endParaRPr lang="en-US" altLang="ja-JP" sz="3200" dirty="0" smtClean="0">
              <a:latin typeface="HGS創英角ﾎﾟｯﾌﾟ体" panose="040B0A00000000000000" pitchFamily="50" charset="-128"/>
              <a:ea typeface="HGS創英角ﾎﾟｯﾌﾟ体" panose="040B0A00000000000000" pitchFamily="50" charset="-128"/>
            </a:endParaRPr>
          </a:p>
        </p:txBody>
      </p:sp>
      <p:grpSp>
        <p:nvGrpSpPr>
          <p:cNvPr id="11" name="グループ化 10"/>
          <p:cNvGrpSpPr/>
          <p:nvPr/>
        </p:nvGrpSpPr>
        <p:grpSpPr>
          <a:xfrm>
            <a:off x="1136549" y="2157882"/>
            <a:ext cx="7283023" cy="4017715"/>
            <a:chOff x="1159099" y="1803041"/>
            <a:chExt cx="7283023" cy="4017715"/>
          </a:xfrm>
        </p:grpSpPr>
        <p:sp>
          <p:nvSpPr>
            <p:cNvPr id="2" name="角丸四角形 1"/>
            <p:cNvSpPr/>
            <p:nvPr/>
          </p:nvSpPr>
          <p:spPr>
            <a:xfrm>
              <a:off x="1159099" y="1803042"/>
              <a:ext cx="2446986" cy="1571223"/>
            </a:xfrm>
            <a:prstGeom prst="round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被保険者</a:t>
              </a:r>
              <a:endParaRPr kumimoji="1" lang="en-US" altLang="ja-JP" dirty="0" smtClean="0">
                <a:solidFill>
                  <a:schemeClr val="tx1"/>
                </a:solidFill>
                <a:latin typeface="HGP創英角ﾎﾟｯﾌﾟ体" panose="040B0A00000000000000" pitchFamily="50" charset="-128"/>
                <a:ea typeface="HGP創英角ﾎﾟｯﾌﾟ体" panose="040B0A00000000000000" pitchFamily="50" charset="-128"/>
              </a:endParaRPr>
            </a:p>
            <a:p>
              <a:pPr algn="ctr"/>
              <a:r>
                <a:rPr lang="ja-JP" altLang="en-US" dirty="0">
                  <a:solidFill>
                    <a:schemeClr val="tx1"/>
                  </a:solidFill>
                  <a:latin typeface="HGP創英角ﾎﾟｯﾌﾟ体" panose="040B0A00000000000000" pitchFamily="50" charset="-128"/>
                  <a:ea typeface="HGP創英角ﾎﾟｯﾌﾟ体" panose="040B0A00000000000000" pitchFamily="50" charset="-128"/>
                </a:rPr>
                <a:t>本人</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4" name="角丸四角形 3"/>
            <p:cNvSpPr/>
            <p:nvPr/>
          </p:nvSpPr>
          <p:spPr>
            <a:xfrm>
              <a:off x="5995136" y="1803041"/>
              <a:ext cx="2446986" cy="1571223"/>
            </a:xfrm>
            <a:prstGeom prst="roundRect">
              <a:avLst/>
            </a:prstGeom>
            <a:solidFill>
              <a:srgbClr val="00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ライオン</a:t>
              </a:r>
              <a:endParaRPr kumimoji="1" lang="en-US" altLang="ja-JP" dirty="0" smtClean="0">
                <a:solidFill>
                  <a:schemeClr val="tx1"/>
                </a:solidFill>
                <a:latin typeface="HGP創英角ﾎﾟｯﾌﾟ体" panose="040B0A00000000000000" pitchFamily="50" charset="-128"/>
                <a:ea typeface="HGP創英角ﾎﾟｯﾌﾟ体" panose="040B0A00000000000000" pitchFamily="50" charset="-128"/>
              </a:endParaRPr>
            </a:p>
            <a:p>
              <a:pPr algn="ct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健康保険組合</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5" name="角丸四角形 4"/>
            <p:cNvSpPr/>
            <p:nvPr/>
          </p:nvSpPr>
          <p:spPr>
            <a:xfrm>
              <a:off x="3380702" y="4711524"/>
              <a:ext cx="2446986" cy="1109232"/>
            </a:xfrm>
            <a:prstGeom prst="round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医療機関</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8" name="右矢印 7"/>
            <p:cNvSpPr/>
            <p:nvPr/>
          </p:nvSpPr>
          <p:spPr>
            <a:xfrm>
              <a:off x="4024432" y="1815234"/>
              <a:ext cx="1667102" cy="829617"/>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保険料</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9" name="右矢印 8"/>
            <p:cNvSpPr/>
            <p:nvPr/>
          </p:nvSpPr>
          <p:spPr>
            <a:xfrm rot="2924059" flipH="1">
              <a:off x="2638780" y="3354873"/>
              <a:ext cx="1715665" cy="99167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①医療行為</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3" name="角丸四角形吹き出し 2"/>
            <p:cNvSpPr/>
            <p:nvPr/>
          </p:nvSpPr>
          <p:spPr>
            <a:xfrm>
              <a:off x="6130965" y="4359273"/>
              <a:ext cx="1483621" cy="531873"/>
            </a:xfrm>
            <a:prstGeom prst="wedgeRoundRectCallout">
              <a:avLst>
                <a:gd name="adj1" fmla="val -117058"/>
                <a:gd name="adj2" fmla="val -23126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latin typeface="HGP創英角ﾎﾟｯﾌﾟ体" panose="040B0A00000000000000" pitchFamily="50" charset="-128"/>
                  <a:ea typeface="HGP創英角ﾎﾟｯﾌﾟ体" panose="040B0A00000000000000" pitchFamily="50" charset="-128"/>
                </a:rPr>
                <a:t>療養の給付</a:t>
              </a:r>
              <a:endParaRPr kumimoji="1" lang="ja-JP" altLang="en-US" b="1"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12" name="右矢印 11"/>
            <p:cNvSpPr/>
            <p:nvPr/>
          </p:nvSpPr>
          <p:spPr>
            <a:xfrm flipH="1">
              <a:off x="3724761" y="2662996"/>
              <a:ext cx="2270374" cy="991674"/>
            </a:xfrm>
            <a:prstGeom prst="right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③医療費７割</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15" name="右矢印 14"/>
            <p:cNvSpPr/>
            <p:nvPr/>
          </p:nvSpPr>
          <p:spPr>
            <a:xfrm rot="2962301">
              <a:off x="1716320" y="3902471"/>
              <a:ext cx="1976956" cy="99167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②医療費</a:t>
              </a:r>
              <a:r>
                <a:rPr kumimoji="1" lang="en-US" altLang="ja-JP" dirty="0" smtClean="0">
                  <a:solidFill>
                    <a:schemeClr val="tx1"/>
                  </a:solidFill>
                  <a:latin typeface="HGP創英角ﾎﾟｯﾌﾟ体" panose="040B0A00000000000000" pitchFamily="50" charset="-128"/>
                  <a:ea typeface="HGP創英角ﾎﾟｯﾌﾟ体" panose="040B0A00000000000000" pitchFamily="50" charset="-128"/>
                </a:rPr>
                <a:t>10</a:t>
              </a: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割</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grpSp>
    </p:spTree>
    <p:extLst>
      <p:ext uri="{BB962C8B-B14F-4D97-AF65-F5344CB8AC3E}">
        <p14:creationId xmlns:p14="http://schemas.microsoft.com/office/powerpoint/2010/main" val="18241237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69701" y="495195"/>
            <a:ext cx="8216721" cy="830997"/>
          </a:xfrm>
          <a:prstGeom prst="rect">
            <a:avLst/>
          </a:prstGeom>
          <a:noFill/>
        </p:spPr>
        <p:txBody>
          <a:bodyPr wrap="square" rtlCol="0">
            <a:spAutoFit/>
          </a:bodyPr>
          <a:lstStyle/>
          <a:p>
            <a:r>
              <a:rPr lang="ja-JP" altLang="en-US" sz="4800" dirty="0" smtClean="0">
                <a:latin typeface="HGS創英角ﾎﾟｯﾌﾟ体" panose="040B0A00000000000000" pitchFamily="50" charset="-128"/>
                <a:ea typeface="HGS創英角ﾎﾟｯﾌﾟ体" panose="040B0A00000000000000" pitchFamily="50" charset="-128"/>
              </a:rPr>
              <a:t>医療費支払の仕組み</a:t>
            </a:r>
            <a:r>
              <a:rPr lang="en-US" altLang="ja-JP" sz="4000" dirty="0" smtClean="0">
                <a:latin typeface="HGS創英角ﾎﾟｯﾌﾟ体" panose="040B0A00000000000000" pitchFamily="50" charset="-128"/>
                <a:ea typeface="HGS創英角ﾎﾟｯﾌﾟ体" panose="040B0A00000000000000" pitchFamily="50" charset="-128"/>
              </a:rPr>
              <a:t>(</a:t>
            </a:r>
            <a:r>
              <a:rPr lang="ja-JP" altLang="en-US" sz="4000" dirty="0" smtClean="0">
                <a:latin typeface="HGS創英角ﾎﾟｯﾌﾟ体" panose="040B0A00000000000000" pitchFamily="50" charset="-128"/>
                <a:ea typeface="HGS創英角ﾎﾟｯﾌﾟ体" panose="040B0A00000000000000" pitchFamily="50" charset="-128"/>
              </a:rPr>
              <a:t>実際</a:t>
            </a:r>
            <a:r>
              <a:rPr lang="en-US" altLang="ja-JP" sz="4000" dirty="0" smtClean="0">
                <a:latin typeface="HGS創英角ﾎﾟｯﾌﾟ体" panose="040B0A00000000000000" pitchFamily="50" charset="-128"/>
                <a:ea typeface="HGS創英角ﾎﾟｯﾌﾟ体" panose="040B0A00000000000000" pitchFamily="50" charset="-128"/>
              </a:rPr>
              <a:t>)</a:t>
            </a:r>
          </a:p>
        </p:txBody>
      </p:sp>
      <p:sp>
        <p:nvSpPr>
          <p:cNvPr id="2" name="角丸四角形 1"/>
          <p:cNvSpPr/>
          <p:nvPr/>
        </p:nvSpPr>
        <p:spPr>
          <a:xfrm>
            <a:off x="1159099" y="1803042"/>
            <a:ext cx="2446986" cy="1571223"/>
          </a:xfrm>
          <a:prstGeom prst="round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被保険者</a:t>
            </a:r>
            <a:endParaRPr kumimoji="1" lang="en-US" altLang="ja-JP" dirty="0" smtClean="0">
              <a:solidFill>
                <a:schemeClr val="tx1"/>
              </a:solidFill>
              <a:latin typeface="HGP創英角ﾎﾟｯﾌﾟ体" panose="040B0A00000000000000" pitchFamily="50" charset="-128"/>
              <a:ea typeface="HGP創英角ﾎﾟｯﾌﾟ体" panose="040B0A00000000000000" pitchFamily="50" charset="-128"/>
            </a:endParaRPr>
          </a:p>
          <a:p>
            <a:pPr algn="ctr"/>
            <a:r>
              <a:rPr lang="ja-JP" altLang="en-US" dirty="0">
                <a:solidFill>
                  <a:schemeClr val="tx1"/>
                </a:solidFill>
                <a:latin typeface="HGP創英角ﾎﾟｯﾌﾟ体" panose="040B0A00000000000000" pitchFamily="50" charset="-128"/>
                <a:ea typeface="HGP創英角ﾎﾟｯﾌﾟ体" panose="040B0A00000000000000" pitchFamily="50" charset="-128"/>
              </a:rPr>
              <a:t>本人</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4" name="角丸四角形 3"/>
          <p:cNvSpPr/>
          <p:nvPr/>
        </p:nvSpPr>
        <p:spPr>
          <a:xfrm>
            <a:off x="5995136" y="1803041"/>
            <a:ext cx="2446986" cy="1571223"/>
          </a:xfrm>
          <a:prstGeom prst="roundRect">
            <a:avLst/>
          </a:prstGeom>
          <a:solidFill>
            <a:srgbClr val="00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ライオン</a:t>
            </a:r>
            <a:endParaRPr kumimoji="1" lang="en-US" altLang="ja-JP" dirty="0" smtClean="0">
              <a:solidFill>
                <a:schemeClr val="tx1"/>
              </a:solidFill>
              <a:latin typeface="HGP創英角ﾎﾟｯﾌﾟ体" panose="040B0A00000000000000" pitchFamily="50" charset="-128"/>
              <a:ea typeface="HGP創英角ﾎﾟｯﾌﾟ体" panose="040B0A00000000000000" pitchFamily="50" charset="-128"/>
            </a:endParaRPr>
          </a:p>
          <a:p>
            <a:pPr algn="ct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健康保険組合</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5" name="角丸四角形 4"/>
          <p:cNvSpPr/>
          <p:nvPr/>
        </p:nvSpPr>
        <p:spPr>
          <a:xfrm>
            <a:off x="3380702" y="4711524"/>
            <a:ext cx="2446986" cy="1109232"/>
          </a:xfrm>
          <a:prstGeom prst="round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医療機関</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7" name="右矢印 6"/>
          <p:cNvSpPr/>
          <p:nvPr/>
        </p:nvSpPr>
        <p:spPr>
          <a:xfrm rot="18810000" flipH="1">
            <a:off x="5634592" y="3808226"/>
            <a:ext cx="2277446" cy="991674"/>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④医療費７割</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8" name="右矢印 7"/>
          <p:cNvSpPr/>
          <p:nvPr/>
        </p:nvSpPr>
        <p:spPr>
          <a:xfrm>
            <a:off x="3902241" y="2049265"/>
            <a:ext cx="1667102" cy="829617"/>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保険料</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9" name="右矢印 8"/>
          <p:cNvSpPr/>
          <p:nvPr/>
        </p:nvSpPr>
        <p:spPr>
          <a:xfrm rot="2924059" flipH="1">
            <a:off x="2638780" y="3354873"/>
            <a:ext cx="1715665" cy="99167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①医療行為</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13" name="右矢印 12"/>
          <p:cNvSpPr/>
          <p:nvPr/>
        </p:nvSpPr>
        <p:spPr>
          <a:xfrm rot="2962301">
            <a:off x="1887722" y="3687259"/>
            <a:ext cx="1852635" cy="99167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②医療費３割</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14" name="右矢印 13"/>
          <p:cNvSpPr/>
          <p:nvPr/>
        </p:nvSpPr>
        <p:spPr>
          <a:xfrm rot="18810000">
            <a:off x="4969159" y="3321788"/>
            <a:ext cx="1980358" cy="99167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③医療費請求</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3" name="角丸四角形吹き出し 2"/>
          <p:cNvSpPr/>
          <p:nvPr/>
        </p:nvSpPr>
        <p:spPr>
          <a:xfrm>
            <a:off x="6884914" y="4939503"/>
            <a:ext cx="1483621" cy="531873"/>
          </a:xfrm>
          <a:prstGeom prst="wedgeRoundRectCallout">
            <a:avLst>
              <a:gd name="adj1" fmla="val -55260"/>
              <a:gd name="adj2" fmla="val -9297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latin typeface="HGP創英角ﾎﾟｯﾌﾟ体" panose="040B0A00000000000000" pitchFamily="50" charset="-128"/>
                <a:ea typeface="HGP創英角ﾎﾟｯﾌﾟ体" panose="040B0A00000000000000" pitchFamily="50" charset="-128"/>
              </a:rPr>
              <a:t>療養の給付</a:t>
            </a:r>
            <a:endParaRPr kumimoji="1" lang="ja-JP" altLang="en-US" b="1"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10" name="テキスト ボックス 9"/>
          <p:cNvSpPr txBox="1"/>
          <p:nvPr/>
        </p:nvSpPr>
        <p:spPr>
          <a:xfrm>
            <a:off x="2814039" y="6023028"/>
            <a:ext cx="5341527" cy="523220"/>
          </a:xfrm>
          <a:prstGeom prst="rect">
            <a:avLst/>
          </a:prstGeom>
          <a:noFill/>
        </p:spPr>
        <p:txBody>
          <a:bodyPr wrap="none" rtlCol="0">
            <a:spAutoFit/>
          </a:bodyPr>
          <a:lstStyle/>
          <a:p>
            <a:r>
              <a:rPr kumimoji="1" lang="ja-JP" altLang="en-US" sz="2800" dirty="0" smtClean="0">
                <a:latin typeface="HGP創英角ﾎﾟｯﾌﾟ体" panose="040B0A00000000000000" pitchFamily="50" charset="-128"/>
                <a:ea typeface="HGP創英角ﾎﾟｯﾌﾟ体" panose="040B0A00000000000000" pitchFamily="50" charset="-128"/>
              </a:rPr>
              <a:t>④は直接医療機関に直接支払う。</a:t>
            </a:r>
            <a:endParaRPr kumimoji="1" lang="ja-JP" altLang="en-US" sz="2800"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14807122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819058" y="434069"/>
            <a:ext cx="8100811" cy="4493538"/>
          </a:xfrm>
          <a:prstGeom prst="rect">
            <a:avLst/>
          </a:prstGeom>
          <a:noFill/>
        </p:spPr>
        <p:txBody>
          <a:bodyPr wrap="square" rtlCol="0">
            <a:spAutoFit/>
          </a:bodyPr>
          <a:lstStyle/>
          <a:p>
            <a:r>
              <a:rPr lang="ja-JP" altLang="en-US" sz="4400" dirty="0" smtClean="0">
                <a:latin typeface="HGS創英角ﾎﾟｯﾌﾟ体" panose="040B0A00000000000000" pitchFamily="50" charset="-128"/>
                <a:ea typeface="HGS創英角ﾎﾟｯﾌﾟ体" panose="040B0A00000000000000" pitchFamily="50" charset="-128"/>
              </a:rPr>
              <a:t>○高額療養費</a:t>
            </a:r>
            <a:r>
              <a:rPr lang="ja-JP" altLang="en-US" sz="3200" dirty="0" smtClean="0">
                <a:latin typeface="HGS創英角ﾎﾟｯﾌﾟ体" panose="040B0A00000000000000" pitchFamily="50" charset="-128"/>
                <a:ea typeface="HGS創英角ﾎﾟｯﾌﾟ体" panose="040B0A00000000000000" pitchFamily="50" charset="-128"/>
              </a:rPr>
              <a:t>（家族高額療養費）</a:t>
            </a:r>
            <a:endParaRPr lang="en-US" altLang="ja-JP" sz="3200" dirty="0" smtClean="0">
              <a:latin typeface="HGS創英角ﾎﾟｯﾌﾟ体" panose="040B0A00000000000000" pitchFamily="50" charset="-128"/>
              <a:ea typeface="HGS創英角ﾎﾟｯﾌﾟ体" panose="040B0A00000000000000" pitchFamily="50" charset="-128"/>
            </a:endParaRPr>
          </a:p>
          <a:p>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smtClean="0">
                <a:latin typeface="HGS創英角ﾎﾟｯﾌﾟ体" panose="040B0A00000000000000" pitchFamily="50" charset="-128"/>
                <a:ea typeface="HGS創英角ﾎﾟｯﾌﾟ体" panose="040B0A00000000000000" pitchFamily="50" charset="-128"/>
              </a:rPr>
              <a:t>　大きな病気やケガをした場合に、医療費</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が高額になった場合に支払われます。</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dirty="0" smtClean="0">
                <a:latin typeface="HGS創英角ﾎﾟｯﾌﾟ体" panose="040B0A00000000000000" pitchFamily="50" charset="-128"/>
                <a:ea typeface="HGS創英角ﾎﾟｯﾌﾟ体" panose="040B0A00000000000000" pitchFamily="50" charset="-128"/>
              </a:rPr>
              <a:t>　</a:t>
            </a:r>
            <a:endParaRPr lang="en-US" altLang="ja-JP"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窓口で支払った「自己負担額」が高額に　</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なった場合に、本人の収入に応じた定め</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られた「支払限度額」を超える分が補填　</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されます。</a:t>
            </a:r>
            <a:endParaRPr lang="en-US" altLang="ja-JP" sz="3200" dirty="0" smtClean="0">
              <a:latin typeface="HGS創英角ﾎﾟｯﾌﾟ体" panose="040B0A00000000000000" pitchFamily="50" charset="-128"/>
              <a:ea typeface="HGS創英角ﾎﾟｯﾌﾟ体" panose="040B0A00000000000000" pitchFamily="50"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0308" y="4503762"/>
            <a:ext cx="2489860" cy="2202126"/>
          </a:xfrm>
          <a:prstGeom prst="rect">
            <a:avLst/>
          </a:prstGeom>
        </p:spPr>
      </p:pic>
    </p:spTree>
    <p:extLst>
      <p:ext uri="{BB962C8B-B14F-4D97-AF65-F5344CB8AC3E}">
        <p14:creationId xmlns:p14="http://schemas.microsoft.com/office/powerpoint/2010/main" val="15849610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691167" y="200836"/>
            <a:ext cx="6091770" cy="830997"/>
          </a:xfrm>
          <a:prstGeom prst="rect">
            <a:avLst/>
          </a:prstGeom>
          <a:noFill/>
        </p:spPr>
        <p:txBody>
          <a:bodyPr wrap="square" rtlCol="0">
            <a:spAutoFit/>
          </a:bodyPr>
          <a:lstStyle/>
          <a:p>
            <a:r>
              <a:rPr lang="ja-JP" altLang="en-US" sz="4800" dirty="0" smtClean="0">
                <a:latin typeface="HGS創英角ﾎﾟｯﾌﾟ体" panose="040B0A00000000000000" pitchFamily="50" charset="-128"/>
                <a:ea typeface="HGS創英角ﾎﾟｯﾌﾟ体" panose="040B0A00000000000000" pitchFamily="50" charset="-128"/>
              </a:rPr>
              <a:t>高額療養費の仕組み</a:t>
            </a:r>
            <a:endParaRPr lang="en-US" altLang="ja-JP" sz="4800" dirty="0" smtClean="0">
              <a:latin typeface="HGS創英角ﾎﾟｯﾌﾟ体" panose="040B0A00000000000000" pitchFamily="50" charset="-128"/>
              <a:ea typeface="HGS創英角ﾎﾟｯﾌﾟ体" panose="040B0A00000000000000" pitchFamily="50" charset="-128"/>
            </a:endParaRPr>
          </a:p>
        </p:txBody>
      </p:sp>
      <p:sp>
        <p:nvSpPr>
          <p:cNvPr id="11" name="テキスト ボックス 10"/>
          <p:cNvSpPr txBox="1"/>
          <p:nvPr/>
        </p:nvSpPr>
        <p:spPr>
          <a:xfrm>
            <a:off x="2977168" y="1325126"/>
            <a:ext cx="5200915" cy="923330"/>
          </a:xfrm>
          <a:prstGeom prst="rect">
            <a:avLst/>
          </a:prstGeom>
          <a:noFill/>
        </p:spPr>
        <p:txBody>
          <a:bodyPr wrap="square" rtlCol="0">
            <a:spAutoFit/>
          </a:bodyPr>
          <a:lstStyle/>
          <a:p>
            <a:r>
              <a:rPr lang="ja-JP" altLang="en-US" dirty="0" smtClean="0">
                <a:latin typeface="HGP創英角ﾎﾟｯﾌﾟ体" panose="040B0A00000000000000" pitchFamily="50" charset="-128"/>
                <a:ea typeface="HGP創英角ﾎﾟｯﾌﾟ体" panose="040B0A00000000000000" pitchFamily="50" charset="-128"/>
              </a:rPr>
              <a:t>被保険者は医療機関で②</a:t>
            </a:r>
            <a:r>
              <a:rPr kumimoji="1" lang="ja-JP" altLang="en-US" dirty="0" smtClean="0">
                <a:latin typeface="HGP創英角ﾎﾟｯﾌﾟ体" panose="040B0A00000000000000" pitchFamily="50" charset="-128"/>
                <a:ea typeface="HGP創英角ﾎﾟｯﾌﾟ体" panose="040B0A00000000000000" pitchFamily="50" charset="-128"/>
              </a:rPr>
              <a:t>を支払いますが、実際の負担は</a:t>
            </a:r>
            <a:r>
              <a:rPr lang="ja-JP" altLang="en-US" dirty="0" smtClean="0">
                <a:latin typeface="HGP創英角ﾎﾟｯﾌﾟ体" panose="040B0A00000000000000" pitchFamily="50" charset="-128"/>
                <a:ea typeface="HGP創英角ﾎﾟｯﾌﾟ体" panose="040B0A00000000000000" pitchFamily="50" charset="-128"/>
              </a:rPr>
              <a:t>③が限度となり、④は健康保険組合から被保険者本人に補填分として支払われます。</a:t>
            </a:r>
            <a:endParaRPr lang="en-US" altLang="ja-JP" dirty="0">
              <a:latin typeface="HGP創英角ﾎﾟｯﾌﾟ体" panose="040B0A00000000000000" pitchFamily="50" charset="-128"/>
              <a:ea typeface="HGP創英角ﾎﾟｯﾌﾟ体" panose="040B0A00000000000000" pitchFamily="50" charset="-128"/>
            </a:endParaRPr>
          </a:p>
        </p:txBody>
      </p:sp>
      <p:grpSp>
        <p:nvGrpSpPr>
          <p:cNvPr id="2" name="グループ化 1"/>
          <p:cNvGrpSpPr/>
          <p:nvPr/>
        </p:nvGrpSpPr>
        <p:grpSpPr>
          <a:xfrm>
            <a:off x="875764" y="1107585"/>
            <a:ext cx="5009885" cy="5306095"/>
            <a:chOff x="875764" y="1107585"/>
            <a:chExt cx="5009885" cy="5306095"/>
          </a:xfrm>
        </p:grpSpPr>
        <p:sp>
          <p:nvSpPr>
            <p:cNvPr id="4" name="正方形/長方形 3"/>
            <p:cNvSpPr/>
            <p:nvPr/>
          </p:nvSpPr>
          <p:spPr>
            <a:xfrm>
              <a:off x="875764" y="1107585"/>
              <a:ext cx="1751526" cy="5306095"/>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latin typeface="HGP創英角ﾎﾟｯﾌﾟ体" panose="040B0A00000000000000" pitchFamily="50" charset="-128"/>
                  <a:ea typeface="HGP創英角ﾎﾟｯﾌﾟ体" panose="040B0A00000000000000" pitchFamily="50" charset="-128"/>
                </a:rPr>
                <a:t>掛った</a:t>
              </a:r>
              <a:endParaRPr lang="en-US" altLang="ja-JP" dirty="0">
                <a:latin typeface="HGP創英角ﾎﾟｯﾌﾟ体" panose="040B0A00000000000000" pitchFamily="50" charset="-128"/>
                <a:ea typeface="HGP創英角ﾎﾟｯﾌﾟ体" panose="040B0A00000000000000" pitchFamily="50" charset="-128"/>
              </a:endParaRPr>
            </a:p>
            <a:p>
              <a:pPr algn="ctr"/>
              <a:r>
                <a:rPr lang="ja-JP" altLang="en-US" dirty="0" smtClean="0">
                  <a:latin typeface="HGP創英角ﾎﾟｯﾌﾟ体" panose="040B0A00000000000000" pitchFamily="50" charset="-128"/>
                  <a:ea typeface="HGP創英角ﾎﾟｯﾌﾟ体" panose="040B0A00000000000000" pitchFamily="50" charset="-128"/>
                </a:rPr>
                <a:t>医療費総額</a:t>
              </a:r>
              <a:endParaRPr lang="en-US" altLang="ja-JP" dirty="0">
                <a:latin typeface="HGP創英角ﾎﾟｯﾌﾟ体" panose="040B0A00000000000000" pitchFamily="50" charset="-128"/>
                <a:ea typeface="HGP創英角ﾎﾟｯﾌﾟ体" panose="040B0A00000000000000" pitchFamily="50" charset="-128"/>
              </a:endParaRPr>
            </a:p>
            <a:p>
              <a:pPr algn="ctr"/>
              <a:r>
                <a:rPr lang="ja-JP" altLang="en-US" dirty="0">
                  <a:latin typeface="HGP創英角ﾎﾟｯﾌﾟ体" panose="040B0A00000000000000" pitchFamily="50" charset="-128"/>
                  <a:ea typeface="HGP創英角ﾎﾟｯﾌﾟ体" panose="040B0A00000000000000" pitchFamily="50" charset="-128"/>
                </a:rPr>
                <a:t>（但し保険</a:t>
              </a:r>
              <a:r>
                <a:rPr lang="ja-JP" altLang="en-US" dirty="0" smtClean="0">
                  <a:latin typeface="HGP創英角ﾎﾟｯﾌﾟ体" panose="040B0A00000000000000" pitchFamily="50" charset="-128"/>
                  <a:ea typeface="HGP創英角ﾎﾟｯﾌﾟ体" panose="040B0A00000000000000" pitchFamily="50" charset="-128"/>
                </a:rPr>
                <a:t>医療）</a:t>
              </a:r>
              <a:endParaRPr lang="en-US" altLang="ja-JP" dirty="0">
                <a:latin typeface="HGP創英角ﾎﾟｯﾌﾟ体" panose="040B0A00000000000000" pitchFamily="50" charset="-128"/>
                <a:ea typeface="HGP創英角ﾎﾟｯﾌﾟ体" panose="040B0A00000000000000" pitchFamily="50" charset="-128"/>
              </a:endParaRPr>
            </a:p>
            <a:p>
              <a:pPr algn="ctr"/>
              <a:r>
                <a:rPr lang="ja-JP" altLang="en-US" dirty="0">
                  <a:latin typeface="HGP創英角ﾎﾟｯﾌﾟ体" panose="040B0A00000000000000" pitchFamily="50" charset="-128"/>
                  <a:ea typeface="HGP創英角ﾎﾟｯﾌﾟ体" panose="040B0A00000000000000" pitchFamily="50" charset="-128"/>
                </a:rPr>
                <a:t>①</a:t>
              </a:r>
            </a:p>
          </p:txBody>
        </p:sp>
        <p:sp>
          <p:nvSpPr>
            <p:cNvPr id="5" name="正方形/長方形 4"/>
            <p:cNvSpPr/>
            <p:nvPr/>
          </p:nvSpPr>
          <p:spPr>
            <a:xfrm>
              <a:off x="2766811" y="2975023"/>
              <a:ext cx="1547612" cy="3438657"/>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latin typeface="HGP創英角ﾎﾟｯﾌﾟ体" panose="040B0A00000000000000" pitchFamily="50" charset="-128"/>
                  <a:ea typeface="HGP創英角ﾎﾟｯﾌﾟ体" panose="040B0A00000000000000" pitchFamily="50" charset="-128"/>
                </a:rPr>
                <a:t>医療機関</a:t>
              </a:r>
              <a:endParaRPr kumimoji="1" lang="en-US" altLang="ja-JP" dirty="0" smtClean="0">
                <a:latin typeface="HGP創英角ﾎﾟｯﾌﾟ体" panose="040B0A00000000000000" pitchFamily="50" charset="-128"/>
                <a:ea typeface="HGP創英角ﾎﾟｯﾌﾟ体" panose="040B0A00000000000000" pitchFamily="50" charset="-128"/>
              </a:endParaRPr>
            </a:p>
            <a:p>
              <a:pPr algn="ctr"/>
              <a:r>
                <a:rPr kumimoji="1" lang="ja-JP" altLang="en-US" dirty="0" smtClean="0">
                  <a:latin typeface="HGP創英角ﾎﾟｯﾌﾟ体" panose="040B0A00000000000000" pitchFamily="50" charset="-128"/>
                  <a:ea typeface="HGP創英角ﾎﾟｯﾌﾟ体" panose="040B0A00000000000000" pitchFamily="50" charset="-128"/>
                </a:rPr>
                <a:t>窓口支払</a:t>
              </a:r>
              <a:r>
                <a:rPr lang="ja-JP" altLang="en-US" dirty="0" smtClean="0">
                  <a:latin typeface="HGP創英角ﾎﾟｯﾌﾟ体" panose="040B0A00000000000000" pitchFamily="50" charset="-128"/>
                  <a:ea typeface="HGP創英角ﾎﾟｯﾌﾟ体" panose="040B0A00000000000000" pitchFamily="50" charset="-128"/>
                </a:rPr>
                <a:t>額</a:t>
              </a:r>
              <a:endParaRPr lang="en-US" altLang="ja-JP" dirty="0" smtClean="0">
                <a:latin typeface="HGP創英角ﾎﾟｯﾌﾟ体" panose="040B0A00000000000000" pitchFamily="50" charset="-128"/>
                <a:ea typeface="HGP創英角ﾎﾟｯﾌﾟ体" panose="040B0A00000000000000" pitchFamily="50" charset="-128"/>
              </a:endParaRPr>
            </a:p>
            <a:p>
              <a:pPr algn="ctr"/>
              <a:r>
                <a:rPr kumimoji="1" lang="ja-JP" altLang="en-US" dirty="0" smtClean="0">
                  <a:latin typeface="HGP創英角ﾎﾟｯﾌﾟ体" panose="040B0A00000000000000" pitchFamily="50" charset="-128"/>
                  <a:ea typeface="HGP創英角ﾎﾟｯﾌﾟ体" panose="040B0A00000000000000" pitchFamily="50" charset="-128"/>
                </a:rPr>
                <a:t>②</a:t>
              </a:r>
              <a:endParaRPr kumimoji="1" lang="en-US" altLang="ja-JP" dirty="0" smtClean="0">
                <a:latin typeface="HGP創英角ﾎﾟｯﾌﾟ体" panose="040B0A00000000000000" pitchFamily="50" charset="-128"/>
                <a:ea typeface="HGP創英角ﾎﾟｯﾌﾟ体" panose="040B0A00000000000000" pitchFamily="50" charset="-128"/>
              </a:endParaRPr>
            </a:p>
            <a:p>
              <a:pPr algn="ctr"/>
              <a:r>
                <a:rPr lang="ja-JP" altLang="en-US" dirty="0" smtClean="0">
                  <a:latin typeface="HGP創英角ﾎﾟｯﾌﾟ体" panose="040B0A00000000000000" pitchFamily="50" charset="-128"/>
                  <a:ea typeface="HGP創英角ﾎﾟｯﾌﾟ体" panose="040B0A00000000000000" pitchFamily="50" charset="-128"/>
                </a:rPr>
                <a:t>（①の３割）</a:t>
              </a:r>
              <a:endParaRPr kumimoji="1" lang="ja-JP" altLang="en-US" dirty="0">
                <a:latin typeface="HGP創英角ﾎﾟｯﾌﾟ体" panose="040B0A00000000000000" pitchFamily="50" charset="-128"/>
                <a:ea typeface="HGP創英角ﾎﾟｯﾌﾟ体" panose="040B0A00000000000000" pitchFamily="50" charset="-128"/>
              </a:endParaRPr>
            </a:p>
          </p:txBody>
        </p:sp>
        <p:sp>
          <p:nvSpPr>
            <p:cNvPr id="6" name="正方形/長方形 5"/>
            <p:cNvSpPr/>
            <p:nvPr/>
          </p:nvSpPr>
          <p:spPr>
            <a:xfrm>
              <a:off x="4438923" y="4159879"/>
              <a:ext cx="1446726" cy="2253801"/>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latin typeface="HGP創英角ﾎﾟｯﾌﾟ体" panose="040B0A00000000000000" pitchFamily="50" charset="-128"/>
                  <a:ea typeface="HGP創英角ﾎﾟｯﾌﾟ体" panose="040B0A00000000000000" pitchFamily="50" charset="-128"/>
                </a:rPr>
                <a:t>自己負担</a:t>
              </a:r>
              <a:endParaRPr kumimoji="1" lang="en-US" altLang="ja-JP" dirty="0" smtClean="0">
                <a:latin typeface="HGP創英角ﾎﾟｯﾌﾟ体" panose="040B0A00000000000000" pitchFamily="50" charset="-128"/>
                <a:ea typeface="HGP創英角ﾎﾟｯﾌﾟ体" panose="040B0A00000000000000" pitchFamily="50" charset="-128"/>
              </a:endParaRPr>
            </a:p>
            <a:p>
              <a:pPr algn="ctr"/>
              <a:r>
                <a:rPr kumimoji="1" lang="ja-JP" altLang="en-US" dirty="0" smtClean="0">
                  <a:latin typeface="HGP創英角ﾎﾟｯﾌﾟ体" panose="040B0A00000000000000" pitchFamily="50" charset="-128"/>
                  <a:ea typeface="HGP創英角ﾎﾟｯﾌﾟ体" panose="040B0A00000000000000" pitchFamily="50" charset="-128"/>
                </a:rPr>
                <a:t>限度額③</a:t>
              </a:r>
              <a:endParaRPr kumimoji="1" lang="ja-JP" altLang="en-US" dirty="0">
                <a:latin typeface="HGP創英角ﾎﾟｯﾌﾟ体" panose="040B0A00000000000000" pitchFamily="50" charset="-128"/>
                <a:ea typeface="HGP創英角ﾎﾟｯﾌﾟ体" panose="040B0A00000000000000" pitchFamily="50" charset="-128"/>
              </a:endParaRPr>
            </a:p>
          </p:txBody>
        </p:sp>
        <p:sp>
          <p:nvSpPr>
            <p:cNvPr id="7" name="正方形/長方形 6"/>
            <p:cNvSpPr/>
            <p:nvPr/>
          </p:nvSpPr>
          <p:spPr>
            <a:xfrm>
              <a:off x="4438923" y="2975023"/>
              <a:ext cx="1446726" cy="1184856"/>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latin typeface="HGP創英角ﾎﾟｯﾌﾟ体" panose="040B0A00000000000000" pitchFamily="50" charset="-128"/>
                  <a:ea typeface="HGP創英角ﾎﾟｯﾌﾟ体" panose="040B0A00000000000000" pitchFamily="50" charset="-128"/>
                </a:rPr>
                <a:t>高額療養費④</a:t>
              </a:r>
              <a:endParaRPr kumimoji="1" lang="ja-JP" altLang="en-US" dirty="0">
                <a:latin typeface="HGP創英角ﾎﾟｯﾌﾟ体" panose="040B0A00000000000000" pitchFamily="50" charset="-128"/>
                <a:ea typeface="HGP創英角ﾎﾟｯﾌﾟ体" panose="040B0A00000000000000" pitchFamily="50" charset="-128"/>
              </a:endParaRPr>
            </a:p>
          </p:txBody>
        </p:sp>
        <p:cxnSp>
          <p:nvCxnSpPr>
            <p:cNvPr id="14" name="直線コネクタ 13"/>
            <p:cNvCxnSpPr/>
            <p:nvPr/>
          </p:nvCxnSpPr>
          <p:spPr>
            <a:xfrm>
              <a:off x="875764" y="1107585"/>
              <a:ext cx="1751525" cy="0"/>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12" name="角丸四角形吹き出し 11"/>
          <p:cNvSpPr/>
          <p:nvPr/>
        </p:nvSpPr>
        <p:spPr>
          <a:xfrm>
            <a:off x="6181858" y="2962147"/>
            <a:ext cx="2125015" cy="1094704"/>
          </a:xfrm>
          <a:prstGeom prst="wedgeRoundRectCallout">
            <a:avLst>
              <a:gd name="adj1" fmla="val -70877"/>
              <a:gd name="adj2" fmla="val 2367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latin typeface="HGP創英角ﾎﾟｯﾌﾟ体" panose="040B0A00000000000000" pitchFamily="50" charset="-128"/>
                <a:ea typeface="HGP創英角ﾎﾟｯﾌﾟ体" panose="040B0A00000000000000" pitchFamily="50" charset="-128"/>
              </a:rPr>
              <a:t>後払いで被保険者に支払われます</a:t>
            </a:r>
            <a:endParaRPr kumimoji="1" lang="ja-JP" altLang="en-US" dirty="0">
              <a:latin typeface="HGP創英角ﾎﾟｯﾌﾟ体" panose="040B0A00000000000000" pitchFamily="50" charset="-128"/>
              <a:ea typeface="HGP創英角ﾎﾟｯﾌﾟ体" panose="040B0A00000000000000" pitchFamily="50" charset="-128"/>
            </a:endParaRPr>
          </a:p>
        </p:txBody>
      </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2801" y="4211554"/>
            <a:ext cx="2489860" cy="2202126"/>
          </a:xfrm>
          <a:prstGeom prst="rect">
            <a:avLst/>
          </a:prstGeom>
        </p:spPr>
      </p:pic>
    </p:spTree>
    <p:extLst>
      <p:ext uri="{BB962C8B-B14F-4D97-AF65-F5344CB8AC3E}">
        <p14:creationId xmlns:p14="http://schemas.microsoft.com/office/powerpoint/2010/main" val="10648308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69701" y="495195"/>
            <a:ext cx="8100811" cy="5262979"/>
          </a:xfrm>
          <a:prstGeom prst="rect">
            <a:avLst/>
          </a:prstGeom>
          <a:noFill/>
        </p:spPr>
        <p:txBody>
          <a:bodyPr wrap="square" rtlCol="0">
            <a:spAutoFit/>
          </a:bodyPr>
          <a:lstStyle/>
          <a:p>
            <a:r>
              <a:rPr lang="ja-JP" altLang="en-US" sz="4800" dirty="0" smtClean="0">
                <a:latin typeface="HGS創英角ﾎﾟｯﾌﾟ体" panose="040B0A00000000000000" pitchFamily="50" charset="-128"/>
                <a:ea typeface="HGS創英角ﾎﾟｯﾌﾟ体" panose="040B0A00000000000000" pitchFamily="50" charset="-128"/>
              </a:rPr>
              <a:t>○限度額認定申請制度</a:t>
            </a:r>
            <a:endParaRPr lang="en-US" altLang="ja-JP" sz="4800" dirty="0" smtClean="0">
              <a:latin typeface="HGS創英角ﾎﾟｯﾌﾟ体" panose="040B0A00000000000000" pitchFamily="50" charset="-128"/>
              <a:ea typeface="HGS創英角ﾎﾟｯﾌﾟ体" panose="040B0A00000000000000" pitchFamily="50" charset="-128"/>
            </a:endParaRPr>
          </a:p>
          <a:p>
            <a:endParaRPr lang="en-US" altLang="ja-JP" sz="3200" dirty="0">
              <a:latin typeface="HGS創英角ﾎﾟｯﾌﾟ体" panose="040B0A00000000000000" pitchFamily="50" charset="-128"/>
              <a:ea typeface="HGS創英角ﾎﾟｯﾌﾟ体" panose="040B0A00000000000000" pitchFamily="50" charset="-128"/>
            </a:endParaRPr>
          </a:p>
          <a:p>
            <a:r>
              <a:rPr lang="ja-JP" altLang="en-US" sz="3200" dirty="0" smtClean="0">
                <a:latin typeface="HGS創英角ﾎﾟｯﾌﾟ体" panose="040B0A00000000000000" pitchFamily="50" charset="-128"/>
                <a:ea typeface="HGS創英角ﾎﾟｯﾌﾟ体" panose="040B0A00000000000000" pitchFamily="50" charset="-128"/>
              </a:rPr>
              <a:t>医療費が高額になった場合は、最終的には高額療養費制度によって補填されますが、一旦は医療機関の窓口で越える部分も立て替える事になります。ただし「限度</a:t>
            </a:r>
            <a:r>
              <a:rPr lang="ja-JP" altLang="en-US" sz="3200" dirty="0">
                <a:latin typeface="HGS創英角ﾎﾟｯﾌﾟ体" panose="040B0A00000000000000" pitchFamily="50" charset="-128"/>
                <a:ea typeface="HGS創英角ﾎﾟｯﾌﾟ体" panose="040B0A00000000000000" pitchFamily="50" charset="-128"/>
              </a:rPr>
              <a:t>額</a:t>
            </a:r>
            <a:r>
              <a:rPr lang="ja-JP" altLang="en-US" sz="3200" dirty="0" smtClean="0">
                <a:latin typeface="HGS創英角ﾎﾟｯﾌﾟ体" panose="040B0A00000000000000" pitchFamily="50" charset="-128"/>
                <a:ea typeface="HGS創英角ﾎﾟｯﾌﾟ体" panose="040B0A00000000000000" pitchFamily="50" charset="-128"/>
              </a:rPr>
              <a:t>認定</a:t>
            </a:r>
            <a:r>
              <a:rPr lang="ja-JP" altLang="en-US" sz="3200" dirty="0">
                <a:latin typeface="HGS創英角ﾎﾟｯﾌﾟ体" panose="040B0A00000000000000" pitchFamily="50" charset="-128"/>
                <a:ea typeface="HGS創英角ﾎﾟｯﾌﾟ体" panose="040B0A00000000000000" pitchFamily="50" charset="-128"/>
              </a:rPr>
              <a:t>制度</a:t>
            </a:r>
            <a:r>
              <a:rPr lang="ja-JP" altLang="en-US" sz="3200" dirty="0" smtClean="0">
                <a:latin typeface="HGS創英角ﾎﾟｯﾌﾟ体" panose="040B0A00000000000000" pitchFamily="50" charset="-128"/>
                <a:ea typeface="HGS創英角ﾎﾟｯﾌﾟ体" panose="040B0A00000000000000" pitchFamily="50" charset="-128"/>
              </a:rPr>
              <a:t>」を利用すると、直接健康保険組合から高額療養費が直接医療機関に支払われる為、</a:t>
            </a:r>
            <a:r>
              <a:rPr lang="ja-JP" altLang="en-US" sz="3200" u="sng" dirty="0" smtClean="0">
                <a:solidFill>
                  <a:srgbClr val="FF0000"/>
                </a:solidFill>
                <a:latin typeface="HGS創英角ﾎﾟｯﾌﾟ体" panose="040B0A00000000000000" pitchFamily="50" charset="-128"/>
                <a:ea typeface="HGS創英角ﾎﾟｯﾌﾟ体" panose="040B0A00000000000000" pitchFamily="50" charset="-128"/>
              </a:rPr>
              <a:t>本人の窓口での支払金額は自己負担限度額まで</a:t>
            </a:r>
            <a:r>
              <a:rPr lang="ja-JP" altLang="en-US" sz="3200" dirty="0" smtClean="0">
                <a:latin typeface="HGS創英角ﾎﾟｯﾌﾟ体" panose="040B0A00000000000000" pitchFamily="50" charset="-128"/>
                <a:ea typeface="HGS創英角ﾎﾟｯﾌﾟ体" panose="040B0A00000000000000" pitchFamily="50" charset="-128"/>
              </a:rPr>
              <a:t>となります。</a:t>
            </a:r>
            <a:endParaRPr lang="en-US" altLang="ja-JP" sz="3200" dirty="0" smtClean="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8526883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691166" y="200836"/>
            <a:ext cx="8138935" cy="830997"/>
          </a:xfrm>
          <a:prstGeom prst="rect">
            <a:avLst/>
          </a:prstGeom>
          <a:noFill/>
        </p:spPr>
        <p:txBody>
          <a:bodyPr wrap="square" rtlCol="0">
            <a:spAutoFit/>
          </a:bodyPr>
          <a:lstStyle/>
          <a:p>
            <a:r>
              <a:rPr lang="ja-JP" altLang="en-US" sz="4800" dirty="0">
                <a:latin typeface="HGS創英角ﾎﾟｯﾌﾟ体" panose="040B0A00000000000000" pitchFamily="50" charset="-128"/>
                <a:ea typeface="HGS創英角ﾎﾟｯﾌﾟ体" panose="040B0A00000000000000" pitchFamily="50" charset="-128"/>
              </a:rPr>
              <a:t>限度額認定申請制度</a:t>
            </a:r>
            <a:r>
              <a:rPr lang="ja-JP" altLang="en-US" sz="4800" dirty="0" smtClean="0">
                <a:latin typeface="HGS創英角ﾎﾟｯﾌﾟ体" panose="040B0A00000000000000" pitchFamily="50" charset="-128"/>
                <a:ea typeface="HGS創英角ﾎﾟｯﾌﾟ体" panose="040B0A00000000000000" pitchFamily="50" charset="-128"/>
              </a:rPr>
              <a:t>の仕組み</a:t>
            </a:r>
            <a:endParaRPr lang="en-US" altLang="ja-JP" sz="4800" dirty="0" smtClean="0">
              <a:latin typeface="HGS創英角ﾎﾟｯﾌﾟ体" panose="040B0A00000000000000" pitchFamily="50" charset="-128"/>
              <a:ea typeface="HGS創英角ﾎﾟｯﾌﾟ体" panose="040B0A00000000000000" pitchFamily="50" charset="-128"/>
            </a:endParaRPr>
          </a:p>
        </p:txBody>
      </p:sp>
      <p:grpSp>
        <p:nvGrpSpPr>
          <p:cNvPr id="3" name="グループ化 2"/>
          <p:cNvGrpSpPr/>
          <p:nvPr/>
        </p:nvGrpSpPr>
        <p:grpSpPr>
          <a:xfrm>
            <a:off x="981732" y="1202066"/>
            <a:ext cx="7478150" cy="5306095"/>
            <a:chOff x="1009027" y="1010995"/>
            <a:chExt cx="7478150" cy="5306095"/>
          </a:xfrm>
        </p:grpSpPr>
        <p:sp>
          <p:nvSpPr>
            <p:cNvPr id="2" name="テキスト ボックス 1"/>
            <p:cNvSpPr txBox="1"/>
            <p:nvPr/>
          </p:nvSpPr>
          <p:spPr>
            <a:xfrm>
              <a:off x="3232597" y="1107585"/>
              <a:ext cx="5254580" cy="1477328"/>
            </a:xfrm>
            <a:prstGeom prst="rect">
              <a:avLst/>
            </a:prstGeom>
            <a:noFill/>
          </p:spPr>
          <p:txBody>
            <a:bodyPr wrap="square" rtlCol="0">
              <a:spAutoFit/>
            </a:bodyPr>
            <a:lstStyle/>
            <a:p>
              <a:r>
                <a:rPr kumimoji="1" lang="ja-JP" altLang="en-US" dirty="0" smtClean="0">
                  <a:latin typeface="HGP創英角ﾎﾟｯﾌﾟ体" panose="040B0A00000000000000" pitchFamily="50" charset="-128"/>
                  <a:ea typeface="HGP創英角ﾎﾟｯﾌﾟ体" panose="040B0A00000000000000" pitchFamily="50" charset="-128"/>
                </a:rPr>
                <a:t>更に、当健保に</a:t>
              </a:r>
              <a:r>
                <a:rPr kumimoji="1" lang="ja-JP" altLang="en-US" dirty="0" smtClean="0">
                  <a:solidFill>
                    <a:srgbClr val="FF0000"/>
                  </a:solidFill>
                  <a:latin typeface="HGP創英角ﾎﾟｯﾌﾟ体" panose="040B0A00000000000000" pitchFamily="50" charset="-128"/>
                  <a:ea typeface="HGP創英角ﾎﾟｯﾌﾟ体" panose="040B0A00000000000000" pitchFamily="50" charset="-128"/>
                </a:rPr>
                <a:t>限度額認定</a:t>
              </a:r>
              <a:r>
                <a:rPr kumimoji="1" lang="ja-JP" altLang="en-US" dirty="0" smtClean="0">
                  <a:latin typeface="HGP創英角ﾎﾟｯﾌﾟ体" panose="040B0A00000000000000" pitchFamily="50" charset="-128"/>
                  <a:ea typeface="HGP創英角ﾎﾟｯﾌﾟ体" panose="040B0A00000000000000" pitchFamily="50" charset="-128"/>
                </a:rPr>
                <a:t>の申請を出し、健保から発行される「</a:t>
              </a:r>
              <a:r>
                <a:rPr kumimoji="1" lang="ja-JP" altLang="en-US" dirty="0" smtClean="0">
                  <a:solidFill>
                    <a:srgbClr val="FF0000"/>
                  </a:solidFill>
                  <a:latin typeface="HGP創英角ﾎﾟｯﾌﾟ体" panose="040B0A00000000000000" pitchFamily="50" charset="-128"/>
                  <a:ea typeface="HGP創英角ﾎﾟｯﾌﾟ体" panose="040B0A00000000000000" pitchFamily="50" charset="-128"/>
                </a:rPr>
                <a:t>限度額適用認定証</a:t>
              </a:r>
              <a:r>
                <a:rPr kumimoji="1" lang="ja-JP" altLang="en-US" dirty="0" smtClean="0">
                  <a:latin typeface="HGP創英角ﾎﾟｯﾌﾟ体" panose="040B0A00000000000000" pitchFamily="50" charset="-128"/>
                  <a:ea typeface="HGP創英角ﾎﾟｯﾌﾟ体" panose="040B0A00000000000000" pitchFamily="50" charset="-128"/>
                </a:rPr>
                <a:t>」を医療機関に提示</a:t>
              </a:r>
              <a:r>
                <a:rPr lang="ja-JP" altLang="en-US" dirty="0" smtClean="0">
                  <a:latin typeface="HGP創英角ﾎﾟｯﾌﾟ体" panose="040B0A00000000000000" pitchFamily="50" charset="-128"/>
                  <a:ea typeface="HGP創英角ﾎﾟｯﾌﾟ体" panose="040B0A00000000000000" pitchFamily="50" charset="-128"/>
                </a:rPr>
                <a:t>している場合は、④の高額療養費分の支払が健康保険組合から直接医療機関に支払われる為、医療機関窓口②の支払は③自己限度額までとなります。</a:t>
              </a:r>
              <a:endParaRPr kumimoji="1" lang="en-US" altLang="ja-JP" dirty="0" smtClean="0">
                <a:latin typeface="HGP創英角ﾎﾟｯﾌﾟ体" panose="040B0A00000000000000" pitchFamily="50" charset="-128"/>
                <a:ea typeface="HGP創英角ﾎﾟｯﾌﾟ体" panose="040B0A00000000000000" pitchFamily="50" charset="-128"/>
              </a:endParaRPr>
            </a:p>
          </p:txBody>
        </p:sp>
        <p:sp>
          <p:nvSpPr>
            <p:cNvPr id="8" name="角丸四角形吹き出し 7"/>
            <p:cNvSpPr/>
            <p:nvPr/>
          </p:nvSpPr>
          <p:spPr>
            <a:xfrm>
              <a:off x="6508132" y="4597761"/>
              <a:ext cx="1519707" cy="1094704"/>
            </a:xfrm>
            <a:prstGeom prst="wedgeRoundRectCallout">
              <a:avLst>
                <a:gd name="adj1" fmla="val -63184"/>
                <a:gd name="adj2" fmla="val 46752"/>
                <a:gd name="adj3" fmla="val 16667"/>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latin typeface="HGP創英角ﾎﾟｯﾌﾟ体" panose="040B0A00000000000000" pitchFamily="50" charset="-128"/>
                  <a:ea typeface="HGP創英角ﾎﾟｯﾌﾟ体" panose="040B0A00000000000000" pitchFamily="50" charset="-128"/>
                </a:rPr>
                <a:t>窓口</a:t>
              </a:r>
              <a:endParaRPr kumimoji="1" lang="en-US" altLang="ja-JP" dirty="0" smtClean="0">
                <a:latin typeface="HGP創英角ﾎﾟｯﾌﾟ体" panose="040B0A00000000000000" pitchFamily="50" charset="-128"/>
                <a:ea typeface="HGP創英角ﾎﾟｯﾌﾟ体" panose="040B0A00000000000000" pitchFamily="50" charset="-128"/>
              </a:endParaRPr>
            </a:p>
            <a:p>
              <a:pPr algn="ctr"/>
              <a:r>
                <a:rPr kumimoji="1" lang="ja-JP" altLang="en-US" dirty="0" smtClean="0">
                  <a:latin typeface="HGP創英角ﾎﾟｯﾌﾟ体" panose="040B0A00000000000000" pitchFamily="50" charset="-128"/>
                  <a:ea typeface="HGP創英角ﾎﾟｯﾌﾟ体" panose="040B0A00000000000000" pitchFamily="50" charset="-128"/>
                </a:rPr>
                <a:t>負担はここまで</a:t>
              </a:r>
              <a:endParaRPr kumimoji="1" lang="ja-JP" altLang="en-US" dirty="0">
                <a:latin typeface="HGP創英角ﾎﾟｯﾌﾟ体" panose="040B0A00000000000000" pitchFamily="50" charset="-128"/>
                <a:ea typeface="HGP創英角ﾎﾟｯﾌﾟ体" panose="040B0A00000000000000" pitchFamily="50" charset="-128"/>
              </a:endParaRPr>
            </a:p>
          </p:txBody>
        </p:sp>
        <p:sp>
          <p:nvSpPr>
            <p:cNvPr id="11" name="角丸四角形吹き出し 10"/>
            <p:cNvSpPr/>
            <p:nvPr/>
          </p:nvSpPr>
          <p:spPr>
            <a:xfrm>
              <a:off x="6600419" y="2768961"/>
              <a:ext cx="1764407" cy="1094704"/>
            </a:xfrm>
            <a:prstGeom prst="wedgeRoundRectCallout">
              <a:avLst>
                <a:gd name="adj1" fmla="val -70877"/>
                <a:gd name="adj2" fmla="val 2367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健保から直接医療機関へ</a:t>
              </a:r>
              <a:endParaRPr kumimoji="1" lang="ja-JP" altLang="en-US" dirty="0"/>
            </a:p>
          </p:txBody>
        </p:sp>
        <p:grpSp>
          <p:nvGrpSpPr>
            <p:cNvPr id="12" name="グループ化 11"/>
            <p:cNvGrpSpPr/>
            <p:nvPr/>
          </p:nvGrpSpPr>
          <p:grpSpPr>
            <a:xfrm>
              <a:off x="1009027" y="1010995"/>
              <a:ext cx="5258698" cy="5306095"/>
              <a:chOff x="626951" y="1107585"/>
              <a:chExt cx="5258698" cy="5306095"/>
            </a:xfrm>
          </p:grpSpPr>
          <p:sp>
            <p:nvSpPr>
              <p:cNvPr id="13" name="正方形/長方形 12"/>
              <p:cNvSpPr/>
              <p:nvPr/>
            </p:nvSpPr>
            <p:spPr>
              <a:xfrm>
                <a:off x="875764" y="1107585"/>
                <a:ext cx="1751526" cy="5306095"/>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latin typeface="HGP創英角ﾎﾟｯﾌﾟ体" panose="040B0A00000000000000" pitchFamily="50" charset="-128"/>
                    <a:ea typeface="HGP創英角ﾎﾟｯﾌﾟ体" panose="040B0A00000000000000" pitchFamily="50" charset="-128"/>
                  </a:rPr>
                  <a:t>掛った</a:t>
                </a:r>
                <a:endParaRPr lang="en-US" altLang="ja-JP" dirty="0">
                  <a:latin typeface="HGP創英角ﾎﾟｯﾌﾟ体" panose="040B0A00000000000000" pitchFamily="50" charset="-128"/>
                  <a:ea typeface="HGP創英角ﾎﾟｯﾌﾟ体" panose="040B0A00000000000000" pitchFamily="50" charset="-128"/>
                </a:endParaRPr>
              </a:p>
              <a:p>
                <a:pPr algn="ctr"/>
                <a:r>
                  <a:rPr lang="ja-JP" altLang="en-US" dirty="0">
                    <a:latin typeface="HGP創英角ﾎﾟｯﾌﾟ体" panose="040B0A00000000000000" pitchFamily="50" charset="-128"/>
                    <a:ea typeface="HGP創英角ﾎﾟｯﾌﾟ体" panose="040B0A00000000000000" pitchFamily="50" charset="-128"/>
                  </a:rPr>
                  <a:t>医療費</a:t>
                </a:r>
                <a:endParaRPr lang="en-US" altLang="ja-JP" dirty="0">
                  <a:latin typeface="HGP創英角ﾎﾟｯﾌﾟ体" panose="040B0A00000000000000" pitchFamily="50" charset="-128"/>
                  <a:ea typeface="HGP創英角ﾎﾟｯﾌﾟ体" panose="040B0A00000000000000" pitchFamily="50" charset="-128"/>
                </a:endParaRPr>
              </a:p>
              <a:p>
                <a:pPr algn="ctr"/>
                <a:r>
                  <a:rPr lang="ja-JP" altLang="en-US" dirty="0">
                    <a:latin typeface="HGP創英角ﾎﾟｯﾌﾟ体" panose="040B0A00000000000000" pitchFamily="50" charset="-128"/>
                    <a:ea typeface="HGP創英角ﾎﾟｯﾌﾟ体" panose="040B0A00000000000000" pitchFamily="50" charset="-128"/>
                  </a:rPr>
                  <a:t>（但し保険</a:t>
                </a:r>
                <a:r>
                  <a:rPr lang="ja-JP" altLang="en-US" dirty="0" smtClean="0">
                    <a:latin typeface="HGP創英角ﾎﾟｯﾌﾟ体" panose="040B0A00000000000000" pitchFamily="50" charset="-128"/>
                    <a:ea typeface="HGP創英角ﾎﾟｯﾌﾟ体" panose="040B0A00000000000000" pitchFamily="50" charset="-128"/>
                  </a:rPr>
                  <a:t>医療）</a:t>
                </a:r>
                <a:endParaRPr lang="en-US" altLang="ja-JP" dirty="0">
                  <a:latin typeface="HGP創英角ﾎﾟｯﾌﾟ体" panose="040B0A00000000000000" pitchFamily="50" charset="-128"/>
                  <a:ea typeface="HGP創英角ﾎﾟｯﾌﾟ体" panose="040B0A00000000000000" pitchFamily="50" charset="-128"/>
                </a:endParaRPr>
              </a:p>
              <a:p>
                <a:pPr algn="ctr"/>
                <a:r>
                  <a:rPr lang="ja-JP" altLang="en-US" dirty="0" smtClean="0">
                    <a:latin typeface="HGP創英角ﾎﾟｯﾌﾟ体" panose="040B0A00000000000000" pitchFamily="50" charset="-128"/>
                    <a:ea typeface="HGP創英角ﾎﾟｯﾌﾟ体" panose="040B0A00000000000000" pitchFamily="50" charset="-128"/>
                  </a:rPr>
                  <a:t>①</a:t>
                </a:r>
                <a:endParaRPr lang="en-US" altLang="ja-JP" dirty="0" smtClean="0">
                  <a:latin typeface="HGP創英角ﾎﾟｯﾌﾟ体" panose="040B0A00000000000000" pitchFamily="50" charset="-128"/>
                  <a:ea typeface="HGP創英角ﾎﾟｯﾌﾟ体" panose="040B0A00000000000000" pitchFamily="50" charset="-128"/>
                </a:endParaRPr>
              </a:p>
              <a:p>
                <a:pPr algn="ctr"/>
                <a:r>
                  <a:rPr lang="ja-JP" altLang="en-US" dirty="0" smtClean="0">
                    <a:latin typeface="HGP創英角ﾎﾟｯﾌﾟ体" panose="040B0A00000000000000" pitchFamily="50" charset="-128"/>
                    <a:ea typeface="HGP創英角ﾎﾟｯﾌﾟ体" panose="040B0A00000000000000" pitchFamily="50" charset="-128"/>
                  </a:rPr>
                  <a:t>１００万円</a:t>
                </a:r>
                <a:endParaRPr lang="ja-JP" altLang="en-US" dirty="0">
                  <a:latin typeface="HGP創英角ﾎﾟｯﾌﾟ体" panose="040B0A00000000000000" pitchFamily="50" charset="-128"/>
                  <a:ea typeface="HGP創英角ﾎﾟｯﾌﾟ体" panose="040B0A00000000000000" pitchFamily="50" charset="-128"/>
                </a:endParaRPr>
              </a:p>
            </p:txBody>
          </p:sp>
          <p:sp>
            <p:nvSpPr>
              <p:cNvPr id="14" name="正方形/長方形 13"/>
              <p:cNvSpPr/>
              <p:nvPr/>
            </p:nvSpPr>
            <p:spPr>
              <a:xfrm>
                <a:off x="2766811" y="2975023"/>
                <a:ext cx="1547612" cy="3438657"/>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latin typeface="HGP創英角ﾎﾟｯﾌﾟ体" panose="040B0A00000000000000" pitchFamily="50" charset="-128"/>
                    <a:ea typeface="HGP創英角ﾎﾟｯﾌﾟ体" panose="040B0A00000000000000" pitchFamily="50" charset="-128"/>
                  </a:rPr>
                  <a:t>医療機関</a:t>
                </a:r>
                <a:endParaRPr kumimoji="1" lang="en-US" altLang="ja-JP" dirty="0" smtClean="0">
                  <a:latin typeface="HGP創英角ﾎﾟｯﾌﾟ体" panose="040B0A00000000000000" pitchFamily="50" charset="-128"/>
                  <a:ea typeface="HGP創英角ﾎﾟｯﾌﾟ体" panose="040B0A00000000000000" pitchFamily="50" charset="-128"/>
                </a:endParaRPr>
              </a:p>
              <a:p>
                <a:pPr algn="ctr"/>
                <a:r>
                  <a:rPr kumimoji="1" lang="ja-JP" altLang="en-US" dirty="0" smtClean="0">
                    <a:latin typeface="HGP創英角ﾎﾟｯﾌﾟ体" panose="040B0A00000000000000" pitchFamily="50" charset="-128"/>
                    <a:ea typeface="HGP創英角ﾎﾟｯﾌﾟ体" panose="040B0A00000000000000" pitchFamily="50" charset="-128"/>
                  </a:rPr>
                  <a:t>窓口支払</a:t>
                </a:r>
                <a:r>
                  <a:rPr lang="ja-JP" altLang="en-US" dirty="0" smtClean="0">
                    <a:latin typeface="HGP創英角ﾎﾟｯﾌﾟ体" panose="040B0A00000000000000" pitchFamily="50" charset="-128"/>
                    <a:ea typeface="HGP創英角ﾎﾟｯﾌﾟ体" panose="040B0A00000000000000" pitchFamily="50" charset="-128"/>
                  </a:rPr>
                  <a:t>額</a:t>
                </a:r>
                <a:endParaRPr lang="en-US" altLang="ja-JP" dirty="0" smtClean="0">
                  <a:latin typeface="HGP創英角ﾎﾟｯﾌﾟ体" panose="040B0A00000000000000" pitchFamily="50" charset="-128"/>
                  <a:ea typeface="HGP創英角ﾎﾟｯﾌﾟ体" panose="040B0A00000000000000" pitchFamily="50" charset="-128"/>
                </a:endParaRPr>
              </a:p>
              <a:p>
                <a:pPr algn="ctr"/>
                <a:r>
                  <a:rPr kumimoji="1" lang="ja-JP" altLang="en-US" dirty="0" smtClean="0">
                    <a:latin typeface="HGP創英角ﾎﾟｯﾌﾟ体" panose="040B0A00000000000000" pitchFamily="50" charset="-128"/>
                    <a:ea typeface="HGP創英角ﾎﾟｯﾌﾟ体" panose="040B0A00000000000000" pitchFamily="50" charset="-128"/>
                  </a:rPr>
                  <a:t>②</a:t>
                </a:r>
                <a:endParaRPr kumimoji="1" lang="en-US" altLang="ja-JP" dirty="0" smtClean="0">
                  <a:latin typeface="HGP創英角ﾎﾟｯﾌﾟ体" panose="040B0A00000000000000" pitchFamily="50" charset="-128"/>
                  <a:ea typeface="HGP創英角ﾎﾟｯﾌﾟ体" panose="040B0A00000000000000" pitchFamily="50" charset="-128"/>
                </a:endParaRPr>
              </a:p>
              <a:p>
                <a:pPr algn="ctr"/>
                <a:r>
                  <a:rPr lang="ja-JP" altLang="en-US" dirty="0" smtClean="0">
                    <a:latin typeface="HGP創英角ﾎﾟｯﾌﾟ体" panose="040B0A00000000000000" pitchFamily="50" charset="-128"/>
                    <a:ea typeface="HGP創英角ﾎﾟｯﾌﾟ体" panose="040B0A00000000000000" pitchFamily="50" charset="-128"/>
                  </a:rPr>
                  <a:t>（①の３割）</a:t>
                </a:r>
                <a:endParaRPr lang="en-US" altLang="ja-JP" dirty="0" smtClean="0">
                  <a:latin typeface="HGP創英角ﾎﾟｯﾌﾟ体" panose="040B0A00000000000000" pitchFamily="50" charset="-128"/>
                  <a:ea typeface="HGP創英角ﾎﾟｯﾌﾟ体" panose="040B0A00000000000000" pitchFamily="50" charset="-128"/>
                </a:endParaRPr>
              </a:p>
              <a:p>
                <a:pPr algn="ctr"/>
                <a:r>
                  <a:rPr kumimoji="1" lang="ja-JP" altLang="en-US" dirty="0" smtClean="0">
                    <a:latin typeface="HGP創英角ﾎﾟｯﾌﾟ体" panose="040B0A00000000000000" pitchFamily="50" charset="-128"/>
                    <a:ea typeface="HGP創英角ﾎﾟｯﾌﾟ体" panose="040B0A00000000000000" pitchFamily="50" charset="-128"/>
                  </a:rPr>
                  <a:t>３０</a:t>
                </a:r>
                <a:r>
                  <a:rPr lang="ja-JP" altLang="en-US" dirty="0" smtClean="0">
                    <a:latin typeface="HGP創英角ﾎﾟｯﾌﾟ体" panose="040B0A00000000000000" pitchFamily="50" charset="-128"/>
                    <a:ea typeface="HGP創英角ﾎﾟｯﾌﾟ体" panose="040B0A00000000000000" pitchFamily="50" charset="-128"/>
                  </a:rPr>
                  <a:t>万円</a:t>
                </a:r>
                <a:endParaRPr kumimoji="1" lang="ja-JP" altLang="en-US" dirty="0">
                  <a:latin typeface="HGP創英角ﾎﾟｯﾌﾟ体" panose="040B0A00000000000000" pitchFamily="50" charset="-128"/>
                  <a:ea typeface="HGP創英角ﾎﾟｯﾌﾟ体" panose="040B0A00000000000000" pitchFamily="50" charset="-128"/>
                </a:endParaRPr>
              </a:p>
            </p:txBody>
          </p:sp>
          <p:sp>
            <p:nvSpPr>
              <p:cNvPr id="15" name="正方形/長方形 14"/>
              <p:cNvSpPr/>
              <p:nvPr/>
            </p:nvSpPr>
            <p:spPr>
              <a:xfrm>
                <a:off x="4438923" y="5127224"/>
                <a:ext cx="1446726" cy="1286456"/>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latin typeface="HGP創英角ﾎﾟｯﾌﾟ体" panose="040B0A00000000000000" pitchFamily="50" charset="-128"/>
                    <a:ea typeface="HGP創英角ﾎﾟｯﾌﾟ体" panose="040B0A00000000000000" pitchFamily="50" charset="-128"/>
                  </a:rPr>
                  <a:t>自己負担</a:t>
                </a:r>
                <a:endParaRPr kumimoji="1" lang="en-US" altLang="ja-JP" dirty="0" smtClean="0">
                  <a:latin typeface="HGP創英角ﾎﾟｯﾌﾟ体" panose="040B0A00000000000000" pitchFamily="50" charset="-128"/>
                  <a:ea typeface="HGP創英角ﾎﾟｯﾌﾟ体" panose="040B0A00000000000000" pitchFamily="50" charset="-128"/>
                </a:endParaRPr>
              </a:p>
              <a:p>
                <a:pPr algn="ctr"/>
                <a:r>
                  <a:rPr kumimoji="1" lang="ja-JP" altLang="en-US" dirty="0" smtClean="0">
                    <a:latin typeface="HGP創英角ﾎﾟｯﾌﾟ体" panose="040B0A00000000000000" pitchFamily="50" charset="-128"/>
                    <a:ea typeface="HGP創英角ﾎﾟｯﾌﾟ体" panose="040B0A00000000000000" pitchFamily="50" charset="-128"/>
                  </a:rPr>
                  <a:t>限度額③</a:t>
                </a:r>
                <a:endParaRPr kumimoji="1" lang="en-US" altLang="ja-JP" dirty="0" smtClean="0">
                  <a:latin typeface="HGP創英角ﾎﾟｯﾌﾟ体" panose="040B0A00000000000000" pitchFamily="50" charset="-128"/>
                  <a:ea typeface="HGP創英角ﾎﾟｯﾌﾟ体" panose="040B0A00000000000000" pitchFamily="50" charset="-128"/>
                </a:endParaRPr>
              </a:p>
              <a:p>
                <a:pPr algn="ctr"/>
                <a:r>
                  <a:rPr lang="ja-JP" altLang="en-US" dirty="0" smtClean="0">
                    <a:latin typeface="HGP創英角ﾎﾟｯﾌﾟ体" panose="040B0A00000000000000" pitchFamily="50" charset="-128"/>
                    <a:ea typeface="HGP創英角ﾎﾟｯﾌﾟ体" panose="040B0A00000000000000" pitchFamily="50" charset="-128"/>
                  </a:rPr>
                  <a:t>約１０万円</a:t>
                </a:r>
                <a:endParaRPr kumimoji="1" lang="ja-JP" altLang="en-US" dirty="0">
                  <a:latin typeface="HGP創英角ﾎﾟｯﾌﾟ体" panose="040B0A00000000000000" pitchFamily="50" charset="-128"/>
                  <a:ea typeface="HGP創英角ﾎﾟｯﾌﾟ体" panose="040B0A00000000000000" pitchFamily="50" charset="-128"/>
                </a:endParaRPr>
              </a:p>
            </p:txBody>
          </p:sp>
          <p:sp>
            <p:nvSpPr>
              <p:cNvPr id="16" name="正方形/長方形 15"/>
              <p:cNvSpPr/>
              <p:nvPr/>
            </p:nvSpPr>
            <p:spPr>
              <a:xfrm>
                <a:off x="4438923" y="2975022"/>
                <a:ext cx="1446726" cy="2152201"/>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latin typeface="HGP創英角ﾎﾟｯﾌﾟ体" panose="040B0A00000000000000" pitchFamily="50" charset="-128"/>
                    <a:ea typeface="HGP創英角ﾎﾟｯﾌﾟ体" panose="040B0A00000000000000" pitchFamily="50" charset="-128"/>
                  </a:rPr>
                  <a:t>高額療養費④</a:t>
                </a:r>
                <a:endParaRPr kumimoji="1" lang="en-US" altLang="ja-JP" dirty="0" smtClean="0">
                  <a:latin typeface="HGP創英角ﾎﾟｯﾌﾟ体" panose="040B0A00000000000000" pitchFamily="50" charset="-128"/>
                  <a:ea typeface="HGP創英角ﾎﾟｯﾌﾟ体" panose="040B0A00000000000000" pitchFamily="50" charset="-128"/>
                </a:endParaRPr>
              </a:p>
              <a:p>
                <a:pPr algn="ctr"/>
                <a:r>
                  <a:rPr lang="ja-JP" altLang="en-US" dirty="0" smtClean="0">
                    <a:latin typeface="HGP創英角ﾎﾟｯﾌﾟ体" panose="040B0A00000000000000" pitchFamily="50" charset="-128"/>
                    <a:ea typeface="HGP創英角ﾎﾟｯﾌﾟ体" panose="040B0A00000000000000" pitchFamily="50" charset="-128"/>
                  </a:rPr>
                  <a:t>２０万円</a:t>
                </a:r>
                <a:endParaRPr kumimoji="1" lang="ja-JP" altLang="en-US" dirty="0">
                  <a:latin typeface="HGP創英角ﾎﾟｯﾌﾟ体" panose="040B0A00000000000000" pitchFamily="50" charset="-128"/>
                  <a:ea typeface="HGP創英角ﾎﾟｯﾌﾟ体" panose="040B0A00000000000000" pitchFamily="50" charset="-128"/>
                </a:endParaRPr>
              </a:p>
            </p:txBody>
          </p:sp>
          <p:cxnSp>
            <p:nvCxnSpPr>
              <p:cNvPr id="17" name="直線コネクタ 16"/>
              <p:cNvCxnSpPr/>
              <p:nvPr/>
            </p:nvCxnSpPr>
            <p:spPr>
              <a:xfrm>
                <a:off x="626951" y="1492131"/>
                <a:ext cx="2249151" cy="273"/>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7028772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69701" y="495195"/>
            <a:ext cx="8100811" cy="3293209"/>
          </a:xfrm>
          <a:prstGeom prst="rect">
            <a:avLst/>
          </a:prstGeom>
          <a:noFill/>
        </p:spPr>
        <p:txBody>
          <a:bodyPr wrap="square" rtlCol="0">
            <a:spAutoFit/>
          </a:bodyPr>
          <a:lstStyle/>
          <a:p>
            <a:r>
              <a:rPr lang="ja-JP" altLang="en-US" sz="4800" dirty="0" smtClean="0">
                <a:latin typeface="HGS創英角ﾎﾟｯﾌﾟ体" panose="040B0A00000000000000" pitchFamily="50" charset="-128"/>
                <a:ea typeface="HGS創英角ﾎﾟｯﾌﾟ体" panose="040B0A00000000000000" pitchFamily="50" charset="-128"/>
              </a:rPr>
              <a:t>付加給付</a:t>
            </a:r>
            <a:endParaRPr lang="en-US" altLang="ja-JP" sz="4800" dirty="0" smtClean="0">
              <a:latin typeface="HGS創英角ﾎﾟｯﾌﾟ体" panose="040B0A00000000000000" pitchFamily="50" charset="-128"/>
              <a:ea typeface="HGS創英角ﾎﾟｯﾌﾟ体" panose="040B0A00000000000000" pitchFamily="50" charset="-128"/>
            </a:endParaRPr>
          </a:p>
          <a:p>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さらに窓口で支払った「支払限度額」の</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の合計が高額になった場合には、健康保</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険組合の規約で決められた限度額を超え</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err="1" smtClean="0">
                <a:latin typeface="HGS創英角ﾎﾟｯﾌﾟ体" panose="040B0A00000000000000" pitchFamily="50" charset="-128"/>
                <a:ea typeface="HGS創英角ﾎﾟｯﾌﾟ体" panose="040B0A00000000000000" pitchFamily="50" charset="-128"/>
              </a:rPr>
              <a:t>る</a:t>
            </a:r>
            <a:r>
              <a:rPr lang="ja-JP" altLang="en-US" sz="3200" dirty="0" smtClean="0">
                <a:latin typeface="HGS創英角ﾎﾟｯﾌﾟ体" panose="040B0A00000000000000" pitchFamily="50" charset="-128"/>
                <a:ea typeface="HGS創英角ﾎﾟｯﾌﾟ体" panose="040B0A00000000000000" pitchFamily="50" charset="-128"/>
              </a:rPr>
              <a:t>分が「付加給付」として補填されます。</a:t>
            </a:r>
            <a:endParaRPr lang="en-US" altLang="ja-JP" sz="3200" dirty="0" smtClean="0">
              <a:latin typeface="HGS創英角ﾎﾟｯﾌﾟ体" panose="040B0A00000000000000" pitchFamily="50" charset="-128"/>
              <a:ea typeface="HGS創英角ﾎﾟｯﾌﾟ体" panose="040B0A00000000000000" pitchFamily="50" charset="-128"/>
            </a:endParaRPr>
          </a:p>
        </p:txBody>
      </p:sp>
      <p:grpSp>
        <p:nvGrpSpPr>
          <p:cNvPr id="3" name="グループ化 2"/>
          <p:cNvGrpSpPr/>
          <p:nvPr/>
        </p:nvGrpSpPr>
        <p:grpSpPr>
          <a:xfrm>
            <a:off x="1978925" y="4230807"/>
            <a:ext cx="6323463" cy="2144758"/>
            <a:chOff x="1433013" y="3862319"/>
            <a:chExt cx="7319751" cy="2717962"/>
          </a:xfrm>
        </p:grpSpPr>
        <p:sp>
          <p:nvSpPr>
            <p:cNvPr id="4" name="角丸四角形 3"/>
            <p:cNvSpPr/>
            <p:nvPr/>
          </p:nvSpPr>
          <p:spPr>
            <a:xfrm>
              <a:off x="1433013" y="3862319"/>
              <a:ext cx="2224585" cy="195162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atin typeface="HGP創英角ﾎﾟｯﾌﾟ体" panose="040B0A00000000000000" pitchFamily="50" charset="-128"/>
                  <a:ea typeface="HGP創英角ﾎﾟｯﾌﾟ体" panose="040B0A00000000000000" pitchFamily="50" charset="-128"/>
                </a:rPr>
                <a:t>健康保険法上の</a:t>
              </a:r>
              <a:r>
                <a:rPr lang="ja-JP" altLang="en-US" sz="2400" dirty="0" smtClean="0">
                  <a:latin typeface="HGP創英角ﾎﾟｯﾌﾟ体" panose="040B0A00000000000000" pitchFamily="50" charset="-128"/>
                  <a:ea typeface="HGP創英角ﾎﾟｯﾌﾟ体" panose="040B0A00000000000000" pitchFamily="50" charset="-128"/>
                </a:rPr>
                <a:t>給付</a:t>
              </a:r>
              <a:endParaRPr kumimoji="1" lang="ja-JP" altLang="en-US" sz="2400" dirty="0">
                <a:latin typeface="HGP創英角ﾎﾟｯﾌﾟ体" panose="040B0A00000000000000" pitchFamily="50" charset="-128"/>
                <a:ea typeface="HGP創英角ﾎﾟｯﾌﾟ体" panose="040B0A00000000000000" pitchFamily="50" charset="-128"/>
              </a:endParaRPr>
            </a:p>
          </p:txBody>
        </p:sp>
        <p:sp>
          <p:nvSpPr>
            <p:cNvPr id="5" name="十字形 4"/>
            <p:cNvSpPr/>
            <p:nvPr/>
          </p:nvSpPr>
          <p:spPr>
            <a:xfrm>
              <a:off x="4006754" y="4380933"/>
              <a:ext cx="887104" cy="914400"/>
            </a:xfrm>
            <a:prstGeom prst="plus">
              <a:avLst>
                <a:gd name="adj" fmla="val 4346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 name="角丸四角形 6"/>
            <p:cNvSpPr/>
            <p:nvPr/>
          </p:nvSpPr>
          <p:spPr>
            <a:xfrm>
              <a:off x="5147480" y="3862319"/>
              <a:ext cx="2320378" cy="1951629"/>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latin typeface="HGP創英角ﾎﾟｯﾌﾟ体" panose="040B0A00000000000000" pitchFamily="50" charset="-128"/>
                  <a:ea typeface="HGP創英角ﾎﾟｯﾌﾟ体" panose="040B0A00000000000000" pitchFamily="50" charset="-128"/>
                </a:rPr>
                <a:t>付加給付</a:t>
              </a:r>
              <a:endParaRPr kumimoji="1" lang="en-US" altLang="ja-JP" sz="3200" dirty="0" smtClean="0">
                <a:latin typeface="HGP創英角ﾎﾟｯﾌﾟ体" panose="040B0A00000000000000" pitchFamily="50" charset="-128"/>
                <a:ea typeface="HGP創英角ﾎﾟｯﾌﾟ体" panose="040B0A00000000000000" pitchFamily="50" charset="-128"/>
              </a:endParaRPr>
            </a:p>
            <a:p>
              <a:pPr algn="ctr"/>
              <a:r>
                <a:rPr lang="en-US" altLang="ja-JP" sz="2400" dirty="0" smtClean="0">
                  <a:latin typeface="HGP創英角ﾎﾟｯﾌﾟ体" panose="040B0A00000000000000" pitchFamily="50" charset="-128"/>
                  <a:ea typeface="HGP創英角ﾎﾟｯﾌﾟ体" panose="040B0A00000000000000" pitchFamily="50" charset="-128"/>
                </a:rPr>
                <a:t>(</a:t>
              </a:r>
              <a:r>
                <a:rPr lang="ja-JP" altLang="en-US" sz="2400" dirty="0" smtClean="0">
                  <a:latin typeface="HGP創英角ﾎﾟｯﾌﾟ体" panose="040B0A00000000000000" pitchFamily="50" charset="-128"/>
                  <a:ea typeface="HGP創英角ﾎﾟｯﾌﾟ体" panose="040B0A00000000000000" pitchFamily="50" charset="-128"/>
                </a:rPr>
                <a:t>組合独自</a:t>
              </a:r>
              <a:r>
                <a:rPr lang="en-US" altLang="ja-JP" sz="2400" dirty="0" smtClean="0">
                  <a:latin typeface="HGP創英角ﾎﾟｯﾌﾟ体" panose="040B0A00000000000000" pitchFamily="50" charset="-128"/>
                  <a:ea typeface="HGP創英角ﾎﾟｯﾌﾟ体" panose="040B0A00000000000000" pitchFamily="50" charset="-128"/>
                </a:rPr>
                <a:t>)</a:t>
              </a:r>
              <a:endParaRPr kumimoji="1" lang="ja-JP" altLang="en-US" sz="2400" dirty="0">
                <a:latin typeface="HGP創英角ﾎﾟｯﾌﾟ体" panose="040B0A00000000000000" pitchFamily="50" charset="-128"/>
                <a:ea typeface="HGP創英角ﾎﾟｯﾌﾟ体" panose="040B0A00000000000000" pitchFamily="50" charset="-128"/>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6016" y="4776716"/>
              <a:ext cx="2006748" cy="1803565"/>
            </a:xfrm>
            <a:prstGeom prst="rect">
              <a:avLst/>
            </a:prstGeom>
          </p:spPr>
        </p:pic>
      </p:grpSp>
    </p:spTree>
    <p:extLst>
      <p:ext uri="{BB962C8B-B14F-4D97-AF65-F5344CB8AC3E}">
        <p14:creationId xmlns:p14="http://schemas.microsoft.com/office/powerpoint/2010/main" val="31767128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691166" y="200836"/>
            <a:ext cx="6482365" cy="584775"/>
          </a:xfrm>
          <a:prstGeom prst="rect">
            <a:avLst/>
          </a:prstGeom>
          <a:noFill/>
        </p:spPr>
        <p:txBody>
          <a:bodyPr wrap="square" rtlCol="0">
            <a:spAutoFit/>
          </a:bodyPr>
          <a:lstStyle/>
          <a:p>
            <a:r>
              <a:rPr lang="ja-JP" altLang="en-US" sz="3200" dirty="0" smtClean="0">
                <a:latin typeface="HGS創英角ﾎﾟｯﾌﾟ体" panose="040B0A00000000000000" pitchFamily="50" charset="-128"/>
                <a:ea typeface="HGS創英角ﾎﾟｯﾌﾟ体" panose="040B0A00000000000000" pitchFamily="50" charset="-128"/>
              </a:rPr>
              <a:t>付加給付の仕組み</a:t>
            </a:r>
            <a:endParaRPr lang="en-US" altLang="ja-JP" sz="3200" dirty="0" smtClean="0">
              <a:latin typeface="HGS創英角ﾎﾟｯﾌﾟ体" panose="040B0A00000000000000" pitchFamily="50" charset="-128"/>
              <a:ea typeface="HGS創英角ﾎﾟｯﾌﾟ体" panose="040B0A00000000000000" pitchFamily="50" charset="-128"/>
            </a:endParaRPr>
          </a:p>
        </p:txBody>
      </p:sp>
      <p:grpSp>
        <p:nvGrpSpPr>
          <p:cNvPr id="14" name="グループ化 13"/>
          <p:cNvGrpSpPr/>
          <p:nvPr/>
        </p:nvGrpSpPr>
        <p:grpSpPr>
          <a:xfrm>
            <a:off x="805218" y="1107585"/>
            <a:ext cx="7710985" cy="5306095"/>
            <a:chOff x="1187355" y="1107585"/>
            <a:chExt cx="7710985" cy="5306095"/>
          </a:xfrm>
        </p:grpSpPr>
        <p:sp>
          <p:nvSpPr>
            <p:cNvPr id="4" name="正方形/長方形 3"/>
            <p:cNvSpPr/>
            <p:nvPr/>
          </p:nvSpPr>
          <p:spPr>
            <a:xfrm>
              <a:off x="1506828" y="1107585"/>
              <a:ext cx="1532586" cy="530609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掛った</a:t>
              </a:r>
              <a:endParaRPr kumimoji="1" lang="en-US" altLang="ja-JP" dirty="0" smtClean="0"/>
            </a:p>
            <a:p>
              <a:pPr algn="ctr"/>
              <a:r>
                <a:rPr kumimoji="1" lang="ja-JP" altLang="en-US" dirty="0" smtClean="0"/>
                <a:t>医療費</a:t>
              </a:r>
              <a:endParaRPr lang="en-US" altLang="ja-JP" dirty="0"/>
            </a:p>
            <a:p>
              <a:pPr algn="ctr"/>
              <a:r>
                <a:rPr kumimoji="1" lang="ja-JP" altLang="en-US" dirty="0" smtClean="0"/>
                <a:t>（但し保険医療分）</a:t>
              </a:r>
              <a:endParaRPr kumimoji="1" lang="en-US" altLang="ja-JP" dirty="0" smtClean="0"/>
            </a:p>
            <a:p>
              <a:pPr algn="ctr"/>
              <a:r>
                <a:rPr lang="ja-JP" altLang="en-US" dirty="0"/>
                <a:t>①</a:t>
              </a:r>
              <a:endParaRPr kumimoji="1" lang="ja-JP" altLang="en-US" dirty="0"/>
            </a:p>
          </p:txBody>
        </p:sp>
        <p:sp>
          <p:nvSpPr>
            <p:cNvPr id="2" name="テキスト ボックス 1"/>
            <p:cNvSpPr txBox="1"/>
            <p:nvPr/>
          </p:nvSpPr>
          <p:spPr>
            <a:xfrm>
              <a:off x="3513785" y="1107585"/>
              <a:ext cx="4847870" cy="1200329"/>
            </a:xfrm>
            <a:prstGeom prst="rect">
              <a:avLst/>
            </a:prstGeom>
            <a:noFill/>
          </p:spPr>
          <p:txBody>
            <a:bodyPr wrap="square" rtlCol="0">
              <a:spAutoFit/>
            </a:bodyPr>
            <a:lstStyle/>
            <a:p>
              <a:r>
                <a:rPr kumimoji="1" lang="ja-JP" altLang="en-US" dirty="0" smtClean="0">
                  <a:latin typeface="HGP創英角ﾎﾟｯﾌﾟ体" panose="040B0A00000000000000" pitchFamily="50" charset="-128"/>
                  <a:ea typeface="HGP創英角ﾎﾟｯﾌﾟ体" panose="040B0A00000000000000" pitchFamily="50" charset="-128"/>
                </a:rPr>
                <a:t>更に、当健保の規約に定めた付加給付があるので、自己負担限度額③から付加給付分⑤を引いた⑥が最終的に被保険者が負担する医療費となります。</a:t>
              </a:r>
              <a:endParaRPr kumimoji="1" lang="en-US" altLang="ja-JP" dirty="0" smtClean="0">
                <a:latin typeface="HGP創英角ﾎﾟｯﾌﾟ体" panose="040B0A00000000000000" pitchFamily="50" charset="-128"/>
                <a:ea typeface="HGP創英角ﾎﾟｯﾌﾟ体" panose="040B0A00000000000000" pitchFamily="50" charset="-128"/>
              </a:endParaRPr>
            </a:p>
          </p:txBody>
        </p:sp>
        <p:grpSp>
          <p:nvGrpSpPr>
            <p:cNvPr id="3" name="グループ化 2"/>
            <p:cNvGrpSpPr/>
            <p:nvPr/>
          </p:nvGrpSpPr>
          <p:grpSpPr>
            <a:xfrm>
              <a:off x="3120494" y="2584913"/>
              <a:ext cx="4496879" cy="3828767"/>
              <a:chOff x="2766811" y="2584913"/>
              <a:chExt cx="4496879" cy="3828767"/>
            </a:xfrm>
          </p:grpSpPr>
          <p:sp>
            <p:nvSpPr>
              <p:cNvPr id="5" name="正方形/長方形 4"/>
              <p:cNvSpPr/>
              <p:nvPr/>
            </p:nvSpPr>
            <p:spPr>
              <a:xfrm>
                <a:off x="2766811" y="2584913"/>
                <a:ext cx="1405943" cy="3828767"/>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窓口支払</a:t>
                </a:r>
                <a:endParaRPr kumimoji="1" lang="en-US" altLang="ja-JP" dirty="0" smtClean="0"/>
              </a:p>
              <a:p>
                <a:pPr algn="ctr"/>
                <a:r>
                  <a:rPr lang="ja-JP" altLang="en-US" dirty="0" smtClean="0"/>
                  <a:t>自己負担額</a:t>
                </a:r>
                <a:endParaRPr lang="en-US" altLang="ja-JP" dirty="0" smtClean="0"/>
              </a:p>
              <a:p>
                <a:pPr algn="ctr"/>
                <a:r>
                  <a:rPr kumimoji="1" lang="ja-JP" altLang="en-US" dirty="0" smtClean="0"/>
                  <a:t>②</a:t>
                </a:r>
                <a:endParaRPr kumimoji="1" lang="en-US" altLang="ja-JP" dirty="0" smtClean="0"/>
              </a:p>
              <a:p>
                <a:pPr algn="ctr"/>
                <a:r>
                  <a:rPr lang="ja-JP" altLang="en-US" dirty="0" smtClean="0"/>
                  <a:t>（①の３割）</a:t>
                </a:r>
                <a:endParaRPr kumimoji="1" lang="ja-JP" altLang="en-US" dirty="0"/>
              </a:p>
            </p:txBody>
          </p:sp>
          <p:sp>
            <p:nvSpPr>
              <p:cNvPr id="6" name="正方形/長方形 5"/>
              <p:cNvSpPr/>
              <p:nvPr/>
            </p:nvSpPr>
            <p:spPr>
              <a:xfrm>
                <a:off x="4271496" y="4359965"/>
                <a:ext cx="1446726" cy="205371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自己負担</a:t>
                </a:r>
                <a:endParaRPr kumimoji="1" lang="en-US" altLang="ja-JP" dirty="0" smtClean="0"/>
              </a:p>
              <a:p>
                <a:pPr algn="ctr"/>
                <a:r>
                  <a:rPr kumimoji="1" lang="ja-JP" altLang="en-US" dirty="0" smtClean="0"/>
                  <a:t>支払限度額③</a:t>
                </a:r>
                <a:endParaRPr kumimoji="1" lang="ja-JP" altLang="en-US" dirty="0"/>
              </a:p>
            </p:txBody>
          </p:sp>
          <p:sp>
            <p:nvSpPr>
              <p:cNvPr id="7" name="正方形/長方形 6"/>
              <p:cNvSpPr/>
              <p:nvPr/>
            </p:nvSpPr>
            <p:spPr>
              <a:xfrm>
                <a:off x="4271496" y="2584913"/>
                <a:ext cx="1446726" cy="177505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高額療養費④</a:t>
                </a:r>
                <a:endParaRPr kumimoji="1" lang="ja-JP" altLang="en-US" dirty="0"/>
              </a:p>
            </p:txBody>
          </p:sp>
          <p:sp>
            <p:nvSpPr>
              <p:cNvPr id="8" name="正方形/長方形 7"/>
              <p:cNvSpPr/>
              <p:nvPr/>
            </p:nvSpPr>
            <p:spPr>
              <a:xfrm>
                <a:off x="5816964" y="5499279"/>
                <a:ext cx="1446726" cy="901522"/>
              </a:xfrm>
              <a:prstGeom prst="rect">
                <a:avLst/>
              </a:prstGeom>
              <a:ln w="3810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b="1" dirty="0" smtClean="0">
                    <a:latin typeface="HGP創英角ﾎﾟｯﾌﾟ体" panose="040B0A00000000000000" pitchFamily="50" charset="-128"/>
                    <a:ea typeface="HGP創英角ﾎﾟｯﾌﾟ体" panose="040B0A00000000000000" pitchFamily="50" charset="-128"/>
                  </a:rPr>
                  <a:t>最終的負担</a:t>
                </a:r>
                <a:endParaRPr lang="en-US" altLang="ja-JP" b="1" dirty="0" smtClean="0">
                  <a:latin typeface="HGP創英角ﾎﾟｯﾌﾟ体" panose="040B0A00000000000000" pitchFamily="50" charset="-128"/>
                  <a:ea typeface="HGP創英角ﾎﾟｯﾌﾟ体" panose="040B0A00000000000000" pitchFamily="50" charset="-128"/>
                </a:endParaRPr>
              </a:p>
              <a:p>
                <a:pPr algn="ctr"/>
                <a:r>
                  <a:rPr lang="ja-JP" altLang="en-US" b="1" dirty="0" smtClean="0">
                    <a:latin typeface="HGP創英角ﾎﾟｯﾌﾟ体" panose="040B0A00000000000000" pitchFamily="50" charset="-128"/>
                    <a:ea typeface="HGP創英角ﾎﾟｯﾌﾟ体" panose="040B0A00000000000000" pitchFamily="50" charset="-128"/>
                  </a:rPr>
                  <a:t>医療費</a:t>
                </a:r>
                <a:endParaRPr lang="en-US" altLang="ja-JP" b="1" dirty="0" smtClean="0">
                  <a:latin typeface="HGP創英角ﾎﾟｯﾌﾟ体" panose="040B0A00000000000000" pitchFamily="50" charset="-128"/>
                  <a:ea typeface="HGP創英角ﾎﾟｯﾌﾟ体" panose="040B0A00000000000000" pitchFamily="50" charset="-128"/>
                </a:endParaRPr>
              </a:p>
              <a:p>
                <a:pPr algn="ctr"/>
                <a:r>
                  <a:rPr kumimoji="1" lang="ja-JP" altLang="en-US" b="1" dirty="0" smtClean="0">
                    <a:latin typeface="HGP創英角ﾎﾟｯﾌﾟ体" panose="040B0A00000000000000" pitchFamily="50" charset="-128"/>
                    <a:ea typeface="HGP創英角ﾎﾟｯﾌﾟ体" panose="040B0A00000000000000" pitchFamily="50" charset="-128"/>
                  </a:rPr>
                  <a:t>⑥</a:t>
                </a:r>
                <a:r>
                  <a:rPr kumimoji="1" lang="ja-JP" altLang="en-US" sz="1200" b="1" dirty="0" smtClean="0">
                    <a:latin typeface="HGP創英角ﾎﾟｯﾌﾟ体" panose="040B0A00000000000000" pitchFamily="50" charset="-128"/>
                    <a:ea typeface="HGP創英角ﾎﾟｯﾌﾟ体" panose="040B0A00000000000000" pitchFamily="50" charset="-128"/>
                  </a:rPr>
                  <a:t>２５</a:t>
                </a:r>
                <a:r>
                  <a:rPr kumimoji="1" lang="en-US" altLang="ja-JP" sz="1200" b="1" dirty="0" smtClean="0">
                    <a:latin typeface="HGP創英角ﾎﾟｯﾌﾟ体" panose="040B0A00000000000000" pitchFamily="50" charset="-128"/>
                    <a:ea typeface="HGP創英角ﾎﾟｯﾌﾟ体" panose="040B0A00000000000000" pitchFamily="50" charset="-128"/>
                  </a:rPr>
                  <a:t>,</a:t>
                </a:r>
                <a:r>
                  <a:rPr kumimoji="1" lang="ja-JP" altLang="en-US" sz="1200" b="1" dirty="0" smtClean="0">
                    <a:latin typeface="HGP創英角ﾎﾟｯﾌﾟ体" panose="040B0A00000000000000" pitchFamily="50" charset="-128"/>
                    <a:ea typeface="HGP創英角ﾎﾟｯﾌﾟ体" panose="040B0A00000000000000" pitchFamily="50" charset="-128"/>
                  </a:rPr>
                  <a:t>０００円</a:t>
                </a:r>
                <a:endParaRPr kumimoji="1" lang="ja-JP" altLang="en-US" sz="1200" b="1" dirty="0">
                  <a:latin typeface="HGP創英角ﾎﾟｯﾌﾟ体" panose="040B0A00000000000000" pitchFamily="50" charset="-128"/>
                  <a:ea typeface="HGP創英角ﾎﾟｯﾌﾟ体" panose="040B0A00000000000000" pitchFamily="50" charset="-128"/>
                </a:endParaRPr>
              </a:p>
            </p:txBody>
          </p:sp>
          <p:sp>
            <p:nvSpPr>
              <p:cNvPr id="9" name="正方形/長方形 8"/>
              <p:cNvSpPr/>
              <p:nvPr/>
            </p:nvSpPr>
            <p:spPr>
              <a:xfrm>
                <a:off x="5812673" y="4359965"/>
                <a:ext cx="1446726" cy="1139314"/>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smtClean="0"/>
                  <a:t>付加給付分</a:t>
                </a:r>
                <a:endParaRPr lang="en-US" altLang="ja-JP" b="1" dirty="0" smtClean="0"/>
              </a:p>
              <a:p>
                <a:pPr algn="ctr"/>
                <a:r>
                  <a:rPr kumimoji="1" lang="ja-JP" altLang="en-US" b="1" dirty="0"/>
                  <a:t>⑤</a:t>
                </a:r>
              </a:p>
            </p:txBody>
          </p:sp>
        </p:grpSp>
        <p:sp>
          <p:nvSpPr>
            <p:cNvPr id="11" name="角丸四角形吹き出し 10"/>
            <p:cNvSpPr/>
            <p:nvPr/>
          </p:nvSpPr>
          <p:spPr>
            <a:xfrm>
              <a:off x="7716115" y="4499295"/>
              <a:ext cx="1182225" cy="1301003"/>
            </a:xfrm>
            <a:prstGeom prst="wedgeRoundRectCallout">
              <a:avLst>
                <a:gd name="adj1" fmla="val -57273"/>
                <a:gd name="adj2" fmla="val 67207"/>
                <a:gd name="adj3" fmla="val 16667"/>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smtClean="0">
                  <a:latin typeface="HGP創英角ﾎﾟｯﾌﾟ体" panose="040B0A00000000000000" pitchFamily="50" charset="-128"/>
                  <a:ea typeface="HGP創英角ﾎﾟｯﾌﾟ体" panose="040B0A00000000000000" pitchFamily="50" charset="-128"/>
                </a:rPr>
                <a:t>更に</a:t>
              </a:r>
              <a:endParaRPr kumimoji="1" lang="en-US" altLang="ja-JP" b="1" dirty="0" smtClean="0">
                <a:latin typeface="HGP創英角ﾎﾟｯﾌﾟ体" panose="040B0A00000000000000" pitchFamily="50" charset="-128"/>
                <a:ea typeface="HGP創英角ﾎﾟｯﾌﾟ体" panose="040B0A00000000000000" pitchFamily="50" charset="-128"/>
              </a:endParaRPr>
            </a:p>
            <a:p>
              <a:pPr algn="ctr"/>
              <a:r>
                <a:rPr kumimoji="1" lang="ja-JP" altLang="en-US" b="1" dirty="0" smtClean="0">
                  <a:latin typeface="HGP創英角ﾎﾟｯﾌﾟ体" panose="040B0A00000000000000" pitchFamily="50" charset="-128"/>
                  <a:ea typeface="HGP創英角ﾎﾟｯﾌﾟ体" panose="040B0A00000000000000" pitchFamily="50" charset="-128"/>
                </a:rPr>
                <a:t>負担はここまでに</a:t>
              </a:r>
              <a:endParaRPr kumimoji="1" lang="ja-JP" altLang="en-US" b="1" dirty="0">
                <a:latin typeface="HGP創英角ﾎﾟｯﾌﾟ体" panose="040B0A00000000000000" pitchFamily="50" charset="-128"/>
                <a:ea typeface="HGP創英角ﾎﾟｯﾌﾟ体" panose="040B0A00000000000000" pitchFamily="50" charset="-128"/>
              </a:endParaRPr>
            </a:p>
          </p:txBody>
        </p:sp>
        <p:cxnSp>
          <p:nvCxnSpPr>
            <p:cNvPr id="12" name="直線コネクタ 11"/>
            <p:cNvCxnSpPr/>
            <p:nvPr/>
          </p:nvCxnSpPr>
          <p:spPr>
            <a:xfrm>
              <a:off x="1187355" y="1708087"/>
              <a:ext cx="2055971"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15" name="角丸四角形吹き出し 14"/>
          <p:cNvSpPr/>
          <p:nvPr/>
        </p:nvSpPr>
        <p:spPr>
          <a:xfrm>
            <a:off x="6507582" y="2613773"/>
            <a:ext cx="1773338" cy="1301003"/>
          </a:xfrm>
          <a:prstGeom prst="wedgeRoundRectCallout">
            <a:avLst>
              <a:gd name="adj1" fmla="val -49131"/>
              <a:gd name="adj2" fmla="val 92485"/>
              <a:gd name="adj3" fmla="val 16667"/>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smtClean="0">
                <a:latin typeface="HGP創英角ﾎﾟｯﾌﾟ体" panose="040B0A00000000000000" pitchFamily="50" charset="-128"/>
                <a:ea typeface="HGP創英角ﾎﾟｯﾌﾟ体" panose="040B0A00000000000000" pitchFamily="50" charset="-128"/>
              </a:rPr>
              <a:t>２，３か月後に給与振り込みされる</a:t>
            </a:r>
            <a:endParaRPr kumimoji="1" lang="ja-JP" altLang="en-US" b="1"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26458042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242238" y="434124"/>
            <a:ext cx="6987108" cy="830997"/>
          </a:xfrm>
          <a:prstGeom prst="rect">
            <a:avLst/>
          </a:prstGeom>
          <a:noFill/>
        </p:spPr>
        <p:txBody>
          <a:bodyPr wrap="square" rtlCol="0">
            <a:spAutoFit/>
          </a:bodyPr>
          <a:lstStyle/>
          <a:p>
            <a:r>
              <a:rPr lang="ja-JP" altLang="en-US" sz="4800" dirty="0" smtClean="0">
                <a:latin typeface="HGS創英角ﾎﾟｯﾌﾟ体" panose="040B0A00000000000000" pitchFamily="50" charset="-128"/>
                <a:ea typeface="HGS創英角ﾎﾟｯﾌﾟ体" panose="040B0A00000000000000" pitchFamily="50" charset="-128"/>
              </a:rPr>
              <a:t>高額医療支払の仕組み</a:t>
            </a:r>
            <a:endParaRPr lang="en-US" altLang="ja-JP" sz="3200" dirty="0" smtClean="0">
              <a:latin typeface="HGS創英角ﾎﾟｯﾌﾟ体" panose="040B0A00000000000000" pitchFamily="50" charset="-128"/>
              <a:ea typeface="HGS創英角ﾎﾟｯﾌﾟ体" panose="040B0A00000000000000" pitchFamily="50" charset="-128"/>
            </a:endParaRPr>
          </a:p>
        </p:txBody>
      </p:sp>
      <p:sp>
        <p:nvSpPr>
          <p:cNvPr id="2" name="角丸四角形 1"/>
          <p:cNvSpPr/>
          <p:nvPr/>
        </p:nvSpPr>
        <p:spPr>
          <a:xfrm>
            <a:off x="1159099" y="1803042"/>
            <a:ext cx="2446986" cy="1571223"/>
          </a:xfrm>
          <a:prstGeom prst="round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被保険者</a:t>
            </a:r>
            <a:endParaRPr kumimoji="1" lang="en-US" altLang="ja-JP" dirty="0" smtClean="0">
              <a:solidFill>
                <a:schemeClr val="tx1"/>
              </a:solidFill>
              <a:latin typeface="HGP創英角ﾎﾟｯﾌﾟ体" panose="040B0A00000000000000" pitchFamily="50" charset="-128"/>
              <a:ea typeface="HGP創英角ﾎﾟｯﾌﾟ体" panose="040B0A00000000000000" pitchFamily="50" charset="-128"/>
            </a:endParaRPr>
          </a:p>
          <a:p>
            <a:pPr algn="ctr"/>
            <a:r>
              <a:rPr lang="ja-JP" altLang="en-US" dirty="0">
                <a:solidFill>
                  <a:schemeClr val="tx1"/>
                </a:solidFill>
                <a:latin typeface="HGP創英角ﾎﾟｯﾌﾟ体" panose="040B0A00000000000000" pitchFamily="50" charset="-128"/>
                <a:ea typeface="HGP創英角ﾎﾟｯﾌﾟ体" panose="040B0A00000000000000" pitchFamily="50" charset="-128"/>
              </a:rPr>
              <a:t>本人</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4" name="角丸四角形 3"/>
          <p:cNvSpPr/>
          <p:nvPr/>
        </p:nvSpPr>
        <p:spPr>
          <a:xfrm>
            <a:off x="5995136" y="1803041"/>
            <a:ext cx="2446986" cy="1571223"/>
          </a:xfrm>
          <a:prstGeom prst="roundRect">
            <a:avLst/>
          </a:prstGeom>
          <a:solidFill>
            <a:srgbClr val="00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ライオン</a:t>
            </a:r>
            <a:endParaRPr kumimoji="1" lang="en-US" altLang="ja-JP" dirty="0" smtClean="0">
              <a:solidFill>
                <a:schemeClr val="tx1"/>
              </a:solidFill>
              <a:latin typeface="HGP創英角ﾎﾟｯﾌﾟ体" panose="040B0A00000000000000" pitchFamily="50" charset="-128"/>
              <a:ea typeface="HGP創英角ﾎﾟｯﾌﾟ体" panose="040B0A00000000000000" pitchFamily="50" charset="-128"/>
            </a:endParaRPr>
          </a:p>
          <a:p>
            <a:pPr algn="ct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健康保険組合</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5" name="角丸四角形 4"/>
          <p:cNvSpPr/>
          <p:nvPr/>
        </p:nvSpPr>
        <p:spPr>
          <a:xfrm>
            <a:off x="3380702" y="4711523"/>
            <a:ext cx="2446986" cy="1571223"/>
          </a:xfrm>
          <a:prstGeom prst="round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医療機関</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7" name="右矢印 6"/>
          <p:cNvSpPr/>
          <p:nvPr/>
        </p:nvSpPr>
        <p:spPr>
          <a:xfrm rot="18810000" flipH="1">
            <a:off x="5383509" y="3716629"/>
            <a:ext cx="1899705" cy="99167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④医療費７割</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8" name="右矢印 7"/>
          <p:cNvSpPr/>
          <p:nvPr/>
        </p:nvSpPr>
        <p:spPr>
          <a:xfrm>
            <a:off x="3967059" y="1687202"/>
            <a:ext cx="1667102" cy="829617"/>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保険料</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9" name="右矢印 8"/>
          <p:cNvSpPr/>
          <p:nvPr/>
        </p:nvSpPr>
        <p:spPr>
          <a:xfrm rot="2924059" flipH="1">
            <a:off x="2638780" y="3354873"/>
            <a:ext cx="1715665" cy="99167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①医療行為</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13" name="右矢印 12"/>
          <p:cNvSpPr/>
          <p:nvPr/>
        </p:nvSpPr>
        <p:spPr>
          <a:xfrm rot="2962301">
            <a:off x="1253576" y="3814906"/>
            <a:ext cx="2434753" cy="1482291"/>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②医療費３割</a:t>
            </a:r>
            <a:endParaRPr kumimoji="1" lang="en-US" altLang="ja-JP" dirty="0" smtClean="0">
              <a:solidFill>
                <a:schemeClr val="tx1"/>
              </a:solidFill>
              <a:latin typeface="HGP創英角ﾎﾟｯﾌﾟ体" panose="040B0A00000000000000" pitchFamily="50" charset="-128"/>
              <a:ea typeface="HGP創英角ﾎﾟｯﾌﾟ体" panose="040B0A00000000000000" pitchFamily="50" charset="-128"/>
            </a:endParaRPr>
          </a:p>
          <a:p>
            <a:r>
              <a:rPr lang="ja-JP" altLang="en-US" dirty="0" smtClean="0">
                <a:solidFill>
                  <a:schemeClr val="tx1"/>
                </a:solidFill>
                <a:latin typeface="HGP創英角ﾎﾟｯﾌﾟ体" panose="040B0A00000000000000" pitchFamily="50" charset="-128"/>
                <a:ea typeface="HGP創英角ﾎﾟｯﾌﾟ体" panose="040B0A00000000000000" pitchFamily="50" charset="-128"/>
              </a:rPr>
              <a:t>＞自己負担限度額</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14" name="右矢印 13"/>
          <p:cNvSpPr/>
          <p:nvPr/>
        </p:nvSpPr>
        <p:spPr>
          <a:xfrm rot="18810000">
            <a:off x="4762269" y="3122879"/>
            <a:ext cx="1980358" cy="99167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③医療費請求</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3" name="角丸四角形吹き出し 2"/>
          <p:cNvSpPr/>
          <p:nvPr/>
        </p:nvSpPr>
        <p:spPr>
          <a:xfrm>
            <a:off x="6036711" y="5455924"/>
            <a:ext cx="1483621" cy="502854"/>
          </a:xfrm>
          <a:prstGeom prst="wedgeRoundRectCallout">
            <a:avLst>
              <a:gd name="adj1" fmla="val -50660"/>
              <a:gd name="adj2" fmla="val -20696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latin typeface="HGP創英角ﾎﾟｯﾌﾟ体" panose="040B0A00000000000000" pitchFamily="50" charset="-128"/>
                <a:ea typeface="HGP創英角ﾎﾟｯﾌﾟ体" panose="040B0A00000000000000" pitchFamily="50" charset="-128"/>
              </a:rPr>
              <a:t>療養の給付</a:t>
            </a:r>
            <a:endParaRPr kumimoji="1" lang="ja-JP" altLang="en-US" b="1"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12" name="右矢印 11"/>
          <p:cNvSpPr/>
          <p:nvPr/>
        </p:nvSpPr>
        <p:spPr>
          <a:xfrm flipH="1">
            <a:off x="3649051" y="2461723"/>
            <a:ext cx="1973825" cy="998102"/>
          </a:xfrm>
          <a:prstGeom prst="rightArrow">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HGP創英角ﾎﾟｯﾌﾟ体" panose="040B0A00000000000000" pitchFamily="50" charset="-128"/>
                <a:ea typeface="HGP創英角ﾎﾟｯﾌﾟ体" panose="040B0A00000000000000" pitchFamily="50" charset="-128"/>
              </a:rPr>
              <a:t>⑥</a:t>
            </a:r>
            <a:r>
              <a:rPr kumimoji="1" lang="ja-JP" altLang="en-US" sz="2400" dirty="0" smtClean="0">
                <a:solidFill>
                  <a:srgbClr val="FF0000"/>
                </a:solidFill>
                <a:latin typeface="HGP創英角ﾎﾟｯﾌﾟ体" panose="040B0A00000000000000" pitchFamily="50" charset="-128"/>
                <a:ea typeface="HGP創英角ﾎﾟｯﾌﾟ体" panose="040B0A00000000000000" pitchFamily="50" charset="-128"/>
              </a:rPr>
              <a:t>付加給付</a:t>
            </a:r>
            <a:endParaRPr kumimoji="1" lang="ja-JP" altLang="en-US" sz="24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15" name="右矢印 14"/>
          <p:cNvSpPr/>
          <p:nvPr/>
        </p:nvSpPr>
        <p:spPr>
          <a:xfrm rot="18766780" flipH="1">
            <a:off x="6208527" y="3944777"/>
            <a:ext cx="2193890" cy="976887"/>
          </a:xfrm>
          <a:prstGeom prst="rightArrow">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rgbClr val="FF0000"/>
                </a:solidFill>
                <a:latin typeface="HGP創英角ﾎﾟｯﾌﾟ体" panose="040B0A00000000000000" pitchFamily="50" charset="-128"/>
                <a:ea typeface="HGP創英角ﾎﾟｯﾌﾟ体" panose="040B0A00000000000000" pitchFamily="50" charset="-128"/>
              </a:rPr>
              <a:t>⑤高額療養費</a:t>
            </a:r>
            <a:endParaRPr kumimoji="1" lang="ja-JP" altLang="en-US" sz="2000" dirty="0">
              <a:solidFill>
                <a:srgbClr val="FF000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34803218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98310" y="391952"/>
            <a:ext cx="5109091" cy="830997"/>
          </a:xfrm>
          <a:prstGeom prst="rect">
            <a:avLst/>
          </a:prstGeom>
        </p:spPr>
        <p:txBody>
          <a:bodyPr wrap="none">
            <a:spAutoFit/>
          </a:bodyPr>
          <a:lstStyle/>
          <a:p>
            <a:r>
              <a:rPr lang="ja-JP" altLang="en-US" sz="4800" dirty="0" smtClean="0">
                <a:latin typeface="HGS創英角ﾎﾟｯﾌﾟ体" panose="040B0A00000000000000" pitchFamily="50" charset="-128"/>
                <a:ea typeface="HGS創英角ﾎﾟｯﾌﾟ体" panose="040B0A00000000000000" pitchFamily="50" charset="-128"/>
              </a:rPr>
              <a:t>標準</a:t>
            </a:r>
            <a:r>
              <a:rPr lang="ja-JP" altLang="en-US" sz="4800" dirty="0">
                <a:latin typeface="HGS創英角ﾎﾟｯﾌﾟ体" panose="040B0A00000000000000" pitchFamily="50" charset="-128"/>
                <a:ea typeface="HGS創英角ﾎﾟｯﾌﾟ体" panose="040B0A00000000000000" pitchFamily="50" charset="-128"/>
              </a:rPr>
              <a:t>報酬</a:t>
            </a:r>
            <a:r>
              <a:rPr lang="ja-JP" altLang="en-US" sz="4800" dirty="0" smtClean="0">
                <a:latin typeface="HGS創英角ﾎﾟｯﾌﾟ体" panose="040B0A00000000000000" pitchFamily="50" charset="-128"/>
                <a:ea typeface="HGS創英角ﾎﾟｯﾌﾟ体" panose="040B0A00000000000000" pitchFamily="50" charset="-128"/>
              </a:rPr>
              <a:t>月額とは</a:t>
            </a:r>
            <a:endParaRPr lang="ja-JP" altLang="en-US" sz="4800" dirty="0"/>
          </a:p>
        </p:txBody>
      </p:sp>
      <p:sp>
        <p:nvSpPr>
          <p:cNvPr id="5" name="正方形/長方形 4"/>
          <p:cNvSpPr/>
          <p:nvPr/>
        </p:nvSpPr>
        <p:spPr>
          <a:xfrm>
            <a:off x="525351" y="1513343"/>
            <a:ext cx="8392041" cy="2954655"/>
          </a:xfrm>
          <a:prstGeom prst="rect">
            <a:avLst/>
          </a:prstGeom>
        </p:spPr>
        <p:txBody>
          <a:bodyPr wrap="none">
            <a:spAutoFit/>
          </a:bodyPr>
          <a:lstStyle/>
          <a:p>
            <a:r>
              <a:rPr lang="ja-JP" altLang="en-US" sz="3200" dirty="0" smtClean="0">
                <a:latin typeface="HGS創英角ﾎﾟｯﾌﾟ体" panose="040B0A00000000000000" pitchFamily="50" charset="-128"/>
                <a:ea typeface="HGS創英角ﾎﾟｯﾌﾟ体" panose="040B0A00000000000000" pitchFamily="50" charset="-128"/>
              </a:rPr>
              <a:t>健康保険と介護保険の保険料を計算する為に</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smtClean="0">
                <a:latin typeface="HGS創英角ﾎﾟｯﾌﾟ体" panose="040B0A00000000000000" pitchFamily="50" charset="-128"/>
                <a:ea typeface="HGS創英角ﾎﾟｯﾌﾟ体" panose="040B0A00000000000000" pitchFamily="50" charset="-128"/>
              </a:rPr>
              <a:t>設定される標準報酬月額表上の報酬額</a:t>
            </a:r>
            <a:endParaRPr lang="en-US" altLang="ja-JP" sz="3200" dirty="0" smtClean="0">
              <a:latin typeface="HGS創英角ﾎﾟｯﾌﾟ体" panose="040B0A00000000000000" pitchFamily="50" charset="-128"/>
              <a:ea typeface="HGS創英角ﾎﾟｯﾌﾟ体" panose="040B0A00000000000000" pitchFamily="50" charset="-128"/>
            </a:endParaRPr>
          </a:p>
          <a:p>
            <a:endParaRPr lang="en-US" altLang="ja-JP" sz="1200" dirty="0">
              <a:latin typeface="HGS創英角ﾎﾟｯﾌﾟ体" panose="040B0A00000000000000" pitchFamily="50" charset="-128"/>
              <a:ea typeface="HGS創英角ﾎﾟｯﾌﾟ体" panose="040B0A00000000000000" pitchFamily="50" charset="-128"/>
            </a:endParaRPr>
          </a:p>
          <a:p>
            <a:r>
              <a:rPr lang="ja-JP" altLang="en-US" sz="3200" dirty="0" smtClean="0">
                <a:latin typeface="HGS創英角ﾎﾟｯﾌﾟ体" panose="040B0A00000000000000" pitchFamily="50" charset="-128"/>
                <a:ea typeface="HGS創英角ﾎﾟｯﾌﾟ体" panose="040B0A00000000000000" pitchFamily="50" charset="-128"/>
              </a:rPr>
              <a:t>例　</a:t>
            </a:r>
            <a:r>
              <a:rPr lang="en-US" altLang="ja-JP" sz="3200" dirty="0" smtClean="0">
                <a:latin typeface="HGS創英角ﾎﾟｯﾌﾟ体" panose="040B0A00000000000000" pitchFamily="50" charset="-128"/>
                <a:ea typeface="HGS創英角ﾎﾟｯﾌﾟ体" panose="040B0A00000000000000" pitchFamily="50" charset="-128"/>
              </a:rPr>
              <a:t>310,000</a:t>
            </a:r>
            <a:r>
              <a:rPr lang="ja-JP" altLang="en-US" sz="3200" dirty="0" smtClean="0">
                <a:latin typeface="HGS創英角ﾎﾟｯﾌﾟ体" panose="040B0A00000000000000" pitchFamily="50" charset="-128"/>
                <a:ea typeface="HGS創英角ﾎﾟｯﾌﾟ体" panose="040B0A00000000000000" pitchFamily="50" charset="-128"/>
              </a:rPr>
              <a:t>以上～</a:t>
            </a:r>
            <a:r>
              <a:rPr lang="en-US" altLang="ja-JP" sz="3200" dirty="0">
                <a:latin typeface="HGS創英角ﾎﾟｯﾌﾟ体" panose="040B0A00000000000000" pitchFamily="50" charset="-128"/>
                <a:ea typeface="HGS創英角ﾎﾟｯﾌﾟ体" panose="040B0A00000000000000" pitchFamily="50" charset="-128"/>
              </a:rPr>
              <a:t> 330,000</a:t>
            </a:r>
            <a:r>
              <a:rPr lang="ja-JP" altLang="en-US" sz="3200" dirty="0" smtClean="0">
                <a:latin typeface="HGS創英角ﾎﾟｯﾌﾟ体" panose="040B0A00000000000000" pitchFamily="50" charset="-128"/>
                <a:ea typeface="HGS創英角ﾎﾟｯﾌﾟ体" panose="040B0A00000000000000" pitchFamily="50" charset="-128"/>
              </a:rPr>
              <a:t>円未満の範囲</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　の月給者の場合</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1400" dirty="0">
                <a:latin typeface="HGS創英角ﾎﾟｯﾌﾟ体" panose="040B0A00000000000000" pitchFamily="50" charset="-128"/>
                <a:ea typeface="HGS創英角ﾎﾟｯﾌﾟ体" panose="040B0A00000000000000" pitchFamily="50" charset="-128"/>
              </a:rPr>
              <a:t>　</a:t>
            </a:r>
            <a:r>
              <a:rPr lang="ja-JP" altLang="en-US" sz="1400" dirty="0" smtClean="0">
                <a:latin typeface="HGS創英角ﾎﾟｯﾌﾟ体" panose="040B0A00000000000000" pitchFamily="50" charset="-128"/>
                <a:ea typeface="HGS創英角ﾎﾟｯﾌﾟ体" panose="040B0A00000000000000" pitchFamily="50" charset="-128"/>
              </a:rPr>
              <a:t>　</a:t>
            </a:r>
            <a:endParaRPr lang="en-US" altLang="ja-JP" sz="14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　標準報酬月額は</a:t>
            </a:r>
            <a:r>
              <a:rPr lang="en-US" altLang="ja-JP" sz="3200" dirty="0" smtClean="0">
                <a:latin typeface="HGS創英角ﾎﾟｯﾌﾟ体" panose="040B0A00000000000000" pitchFamily="50" charset="-128"/>
                <a:ea typeface="HGS創英角ﾎﾟｯﾌﾟ体" panose="040B0A00000000000000" pitchFamily="50" charset="-128"/>
              </a:rPr>
              <a:t>320,000</a:t>
            </a:r>
            <a:r>
              <a:rPr lang="ja-JP" altLang="en-US" sz="3200" dirty="0" smtClean="0">
                <a:latin typeface="HGS創英角ﾎﾟｯﾌﾟ体" panose="040B0A00000000000000" pitchFamily="50" charset="-128"/>
                <a:ea typeface="HGS創英角ﾎﾟｯﾌﾟ体" panose="040B0A00000000000000" pitchFamily="50" charset="-128"/>
              </a:rPr>
              <a:t>円</a:t>
            </a:r>
            <a:endParaRPr lang="en-US" altLang="ja-JP" sz="3200" dirty="0" smtClean="0">
              <a:latin typeface="HGS創英角ﾎﾟｯﾌﾟ体" panose="040B0A00000000000000" pitchFamily="50" charset="-128"/>
              <a:ea typeface="HGS創英角ﾎﾟｯﾌﾟ体" panose="040B0A00000000000000" pitchFamily="50" charset="-128"/>
            </a:endParaRPr>
          </a:p>
        </p:txBody>
      </p:sp>
      <p:grpSp>
        <p:nvGrpSpPr>
          <p:cNvPr id="7" name="グループ化 6"/>
          <p:cNvGrpSpPr/>
          <p:nvPr/>
        </p:nvGrpSpPr>
        <p:grpSpPr>
          <a:xfrm>
            <a:off x="1686618" y="4467998"/>
            <a:ext cx="5879477" cy="1372964"/>
            <a:chOff x="1512447" y="5178433"/>
            <a:chExt cx="5879477" cy="1372964"/>
          </a:xfrm>
        </p:grpSpPr>
        <p:grpSp>
          <p:nvGrpSpPr>
            <p:cNvPr id="9" name="グループ化 8"/>
            <p:cNvGrpSpPr/>
            <p:nvPr/>
          </p:nvGrpSpPr>
          <p:grpSpPr>
            <a:xfrm>
              <a:off x="2074460" y="5611505"/>
              <a:ext cx="4435522" cy="366215"/>
              <a:chOff x="2074460" y="5202072"/>
              <a:chExt cx="4435522" cy="366215"/>
            </a:xfrm>
          </p:grpSpPr>
          <p:cxnSp>
            <p:nvCxnSpPr>
              <p:cNvPr id="3" name="直線コネクタ 2"/>
              <p:cNvCxnSpPr/>
              <p:nvPr/>
            </p:nvCxnSpPr>
            <p:spPr>
              <a:xfrm flipV="1">
                <a:off x="2074460" y="5540991"/>
                <a:ext cx="4435522" cy="1364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flipV="1">
                <a:off x="2101756" y="5215720"/>
                <a:ext cx="2275" cy="3525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V="1">
                <a:off x="6507707" y="5202072"/>
                <a:ext cx="2275" cy="3525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 name="直線コネクタ 9"/>
            <p:cNvCxnSpPr/>
            <p:nvPr/>
          </p:nvCxnSpPr>
          <p:spPr>
            <a:xfrm flipV="1">
              <a:off x="4302456" y="5760190"/>
              <a:ext cx="2275" cy="3525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1512447" y="5178433"/>
              <a:ext cx="1446230" cy="461665"/>
            </a:xfrm>
            <a:prstGeom prst="rect">
              <a:avLst/>
            </a:prstGeom>
          </p:spPr>
          <p:txBody>
            <a:bodyPr wrap="none">
              <a:spAutoFit/>
            </a:bodyPr>
            <a:lstStyle/>
            <a:p>
              <a:r>
                <a:rPr lang="en-US" altLang="ja-JP" sz="2400" dirty="0">
                  <a:latin typeface="HGS創英角ﾎﾟｯﾌﾟ体" panose="040B0A00000000000000" pitchFamily="50" charset="-128"/>
                  <a:ea typeface="HGS創英角ﾎﾟｯﾌﾟ体" panose="040B0A00000000000000" pitchFamily="50" charset="-128"/>
                </a:rPr>
                <a:t>310,000</a:t>
              </a:r>
              <a:endParaRPr lang="ja-JP" altLang="en-US" sz="2400" dirty="0"/>
            </a:p>
          </p:txBody>
        </p:sp>
        <p:sp>
          <p:nvSpPr>
            <p:cNvPr id="12" name="正方形/長方形 11"/>
            <p:cNvSpPr/>
            <p:nvPr/>
          </p:nvSpPr>
          <p:spPr>
            <a:xfrm>
              <a:off x="5945694" y="5178433"/>
              <a:ext cx="1446230" cy="461665"/>
            </a:xfrm>
            <a:prstGeom prst="rect">
              <a:avLst/>
            </a:prstGeom>
          </p:spPr>
          <p:txBody>
            <a:bodyPr wrap="none">
              <a:spAutoFit/>
            </a:bodyPr>
            <a:lstStyle/>
            <a:p>
              <a:r>
                <a:rPr lang="en-US" altLang="ja-JP" sz="2400" dirty="0">
                  <a:latin typeface="HGS創英角ﾎﾟｯﾌﾟ体" panose="040B0A00000000000000" pitchFamily="50" charset="-128"/>
                  <a:ea typeface="HGS創英角ﾎﾟｯﾌﾟ体" panose="040B0A00000000000000" pitchFamily="50" charset="-128"/>
                </a:rPr>
                <a:t>330,000</a:t>
              </a:r>
              <a:endParaRPr lang="ja-JP" altLang="en-US" sz="2400" dirty="0"/>
            </a:p>
          </p:txBody>
        </p:sp>
        <p:sp>
          <p:nvSpPr>
            <p:cNvPr id="13" name="正方形/長方形 12"/>
            <p:cNvSpPr/>
            <p:nvPr/>
          </p:nvSpPr>
          <p:spPr>
            <a:xfrm>
              <a:off x="3740443" y="6089732"/>
              <a:ext cx="1446230" cy="461665"/>
            </a:xfrm>
            <a:prstGeom prst="rect">
              <a:avLst/>
            </a:prstGeom>
          </p:spPr>
          <p:txBody>
            <a:bodyPr wrap="none">
              <a:spAutoFit/>
            </a:bodyPr>
            <a:lstStyle/>
            <a:p>
              <a:r>
                <a:rPr lang="en-US" altLang="ja-JP" sz="2400" dirty="0">
                  <a:latin typeface="HGS創英角ﾎﾟｯﾌﾟ体" panose="040B0A00000000000000" pitchFamily="50" charset="-128"/>
                  <a:ea typeface="HGS創英角ﾎﾟｯﾌﾟ体" panose="040B0A00000000000000" pitchFamily="50" charset="-128"/>
                </a:rPr>
                <a:t>320,000</a:t>
              </a:r>
              <a:endParaRPr lang="ja-JP" altLang="en-US" sz="2400" dirty="0"/>
            </a:p>
          </p:txBody>
        </p:sp>
        <p:sp>
          <p:nvSpPr>
            <p:cNvPr id="14" name="フローチャート: 結合子 13"/>
            <p:cNvSpPr/>
            <p:nvPr/>
          </p:nvSpPr>
          <p:spPr>
            <a:xfrm>
              <a:off x="5792114" y="5590730"/>
              <a:ext cx="307159" cy="338919"/>
            </a:xfrm>
            <a:prstGeom prst="flowChartConnector">
              <a:avLst/>
            </a:prstGeom>
            <a:solidFill>
              <a:srgbClr val="FB3A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ローチャート: 結合子 14"/>
            <p:cNvSpPr/>
            <p:nvPr/>
          </p:nvSpPr>
          <p:spPr>
            <a:xfrm>
              <a:off x="2323270" y="5597858"/>
              <a:ext cx="307159" cy="338919"/>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矢印コネクタ 16"/>
            <p:cNvCxnSpPr>
              <a:endCxn id="13" idx="1"/>
            </p:cNvCxnSpPr>
            <p:nvPr/>
          </p:nvCxnSpPr>
          <p:spPr>
            <a:xfrm>
              <a:off x="2659219" y="5846368"/>
              <a:ext cx="1081224" cy="474197"/>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H="1">
              <a:off x="5117315" y="5787788"/>
              <a:ext cx="790086" cy="519129"/>
            </a:xfrm>
            <a:prstGeom prst="straightConnector1">
              <a:avLst/>
            </a:prstGeom>
            <a:ln w="57150">
              <a:solidFill>
                <a:srgbClr val="FB3A35"/>
              </a:solidFill>
              <a:tailEnd type="triangle"/>
            </a:ln>
          </p:spPr>
          <p:style>
            <a:lnRef idx="1">
              <a:schemeClr val="accent1"/>
            </a:lnRef>
            <a:fillRef idx="0">
              <a:schemeClr val="accent1"/>
            </a:fillRef>
            <a:effectRef idx="0">
              <a:schemeClr val="accent1"/>
            </a:effectRef>
            <a:fontRef idx="minor">
              <a:schemeClr val="tx1"/>
            </a:fontRef>
          </p:style>
        </p:cxnSp>
        <p:sp>
          <p:nvSpPr>
            <p:cNvPr id="2" name="円/楕円 1"/>
            <p:cNvSpPr/>
            <p:nvPr/>
          </p:nvSpPr>
          <p:spPr>
            <a:xfrm>
              <a:off x="3147706" y="6077501"/>
              <a:ext cx="2364652" cy="4616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テキスト ボックス 15"/>
          <p:cNvSpPr txBox="1"/>
          <p:nvPr/>
        </p:nvSpPr>
        <p:spPr>
          <a:xfrm>
            <a:off x="1353301" y="6070257"/>
            <a:ext cx="6736139" cy="461665"/>
          </a:xfrm>
          <a:prstGeom prst="rect">
            <a:avLst/>
          </a:prstGeom>
          <a:noFill/>
        </p:spPr>
        <p:txBody>
          <a:bodyPr wrap="none" rtlCol="0">
            <a:spAutoFit/>
          </a:bodyPr>
          <a:lstStyle/>
          <a:p>
            <a:r>
              <a:rPr kumimoji="1" lang="ja-JP" altLang="en-US" sz="2400" dirty="0" smtClean="0">
                <a:latin typeface="HGP創英角ﾎﾟｯﾌﾟ体" panose="040B0A00000000000000" pitchFamily="50" charset="-128"/>
                <a:ea typeface="HGP創英角ﾎﾟｯﾌﾟ体" panose="040B0A00000000000000" pitchFamily="50" charset="-128"/>
              </a:rPr>
              <a:t>標準報酬月額を日割り換算したのが標準報酬</a:t>
            </a:r>
            <a:r>
              <a:rPr kumimoji="1" lang="ja-JP" altLang="en-US" sz="2400" u="sng" dirty="0" smtClean="0">
                <a:latin typeface="HGP創英角ﾎﾟｯﾌﾟ体" panose="040B0A00000000000000" pitchFamily="50" charset="-128"/>
                <a:ea typeface="HGP創英角ﾎﾟｯﾌﾟ体" panose="040B0A00000000000000" pitchFamily="50" charset="-128"/>
              </a:rPr>
              <a:t>日額</a:t>
            </a:r>
            <a:endParaRPr kumimoji="1" lang="ja-JP" altLang="en-US" sz="2400" u="sng"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2635641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137892" y="2761876"/>
            <a:ext cx="5795493" cy="923330"/>
          </a:xfrm>
          <a:prstGeom prst="rect">
            <a:avLst/>
          </a:prstGeom>
          <a:noFill/>
        </p:spPr>
        <p:txBody>
          <a:bodyPr wrap="square" rtlCol="0">
            <a:spAutoFit/>
          </a:bodyPr>
          <a:lstStyle/>
          <a:p>
            <a:r>
              <a:rPr lang="ja-JP" altLang="en-US" sz="5400" dirty="0" smtClean="0">
                <a:latin typeface="HGS創英角ﾎﾟｯﾌﾟ体" panose="040B0A00000000000000" pitchFamily="50" charset="-128"/>
                <a:ea typeface="HGS創英角ﾎﾟｯﾌﾟ体" panose="040B0A00000000000000" pitchFamily="50" charset="-128"/>
              </a:rPr>
              <a:t>保険制度について</a:t>
            </a:r>
            <a:endParaRPr lang="en-US" altLang="ja-JP" sz="5400" dirty="0" smtClean="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5407747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31064" y="583281"/>
            <a:ext cx="8100811" cy="3785652"/>
          </a:xfrm>
          <a:prstGeom prst="rect">
            <a:avLst/>
          </a:prstGeom>
          <a:noFill/>
        </p:spPr>
        <p:txBody>
          <a:bodyPr wrap="square" rtlCol="0">
            <a:spAutoFit/>
          </a:bodyPr>
          <a:lstStyle/>
          <a:p>
            <a:r>
              <a:rPr lang="ja-JP" altLang="en-US" sz="4800" dirty="0" smtClean="0">
                <a:latin typeface="HGS創英角ﾎﾟｯﾌﾟ体" panose="040B0A00000000000000" pitchFamily="50" charset="-128"/>
                <a:ea typeface="HGS創英角ﾎﾟｯﾌﾟ体" panose="040B0A00000000000000" pitchFamily="50" charset="-128"/>
              </a:rPr>
              <a:t>○傷病手当金</a:t>
            </a:r>
            <a:endParaRPr lang="en-US" altLang="ja-JP" sz="48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病気やケガで労務不能となり、会社を休</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んで、給料が支払われない日に対して、　</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最長通算１年６ヶ月間、労務不能日に対　</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して</a:t>
            </a:r>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給料（標準報酬日額）の直近１年　</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間の平均の２</a:t>
            </a:r>
            <a:r>
              <a:rPr lang="en-US" altLang="ja-JP" sz="3200" dirty="0" smtClean="0">
                <a:latin typeface="HGS創英角ﾎﾟｯﾌﾟ体" panose="040B0A00000000000000" pitchFamily="50" charset="-128"/>
                <a:ea typeface="HGS創英角ﾎﾟｯﾌﾟ体" panose="040B0A00000000000000" pitchFamily="50" charset="-128"/>
              </a:rPr>
              <a:t>/</a:t>
            </a:r>
            <a:r>
              <a:rPr lang="ja-JP" altLang="en-US" sz="3200" dirty="0" smtClean="0">
                <a:latin typeface="HGS創英角ﾎﾟｯﾌﾟ体" panose="040B0A00000000000000" pitchFamily="50" charset="-128"/>
                <a:ea typeface="HGS創英角ﾎﾟｯﾌﾟ体" panose="040B0A00000000000000" pitchFamily="50" charset="-128"/>
              </a:rPr>
              <a:t>３が支払われます。</a:t>
            </a:r>
            <a:endParaRPr lang="en-US" altLang="ja-JP" sz="3200" dirty="0" smtClean="0">
              <a:latin typeface="HGS創英角ﾎﾟｯﾌﾟ体" panose="040B0A00000000000000" pitchFamily="50" charset="-128"/>
              <a:ea typeface="HGS創英角ﾎﾟｯﾌﾟ体" panose="040B0A00000000000000"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4287" y="4368933"/>
            <a:ext cx="2266154" cy="2113753"/>
          </a:xfrm>
          <a:prstGeom prst="rect">
            <a:avLst/>
          </a:prstGeom>
        </p:spPr>
      </p:pic>
      <p:grpSp>
        <p:nvGrpSpPr>
          <p:cNvPr id="8" name="グループ化 7"/>
          <p:cNvGrpSpPr/>
          <p:nvPr/>
        </p:nvGrpSpPr>
        <p:grpSpPr>
          <a:xfrm>
            <a:off x="631064" y="4566825"/>
            <a:ext cx="5739543" cy="1765736"/>
            <a:chOff x="873457" y="4577061"/>
            <a:chExt cx="5458909" cy="1728205"/>
          </a:xfrm>
        </p:grpSpPr>
        <p:sp>
          <p:nvSpPr>
            <p:cNvPr id="3" name="テキスト ボックス 2"/>
            <p:cNvSpPr txBox="1"/>
            <p:nvPr/>
          </p:nvSpPr>
          <p:spPr>
            <a:xfrm>
              <a:off x="1212671" y="4750630"/>
              <a:ext cx="5119695" cy="391606"/>
            </a:xfrm>
            <a:prstGeom prst="rect">
              <a:avLst/>
            </a:prstGeom>
            <a:noFill/>
          </p:spPr>
          <p:txBody>
            <a:bodyPr wrap="none" rtlCol="0">
              <a:spAutoFit/>
            </a:bodyPr>
            <a:lstStyle/>
            <a:p>
              <a:r>
                <a:rPr kumimoji="1" lang="en-US" altLang="ja-JP" sz="2000" dirty="0" smtClean="0"/>
                <a:t>1</a:t>
              </a:r>
              <a:r>
                <a:rPr kumimoji="1" lang="ja-JP" altLang="en-US" sz="2000" dirty="0" smtClean="0"/>
                <a:t>日目　２日目　３日目　４日目　５日目</a:t>
              </a:r>
              <a:endParaRPr kumimoji="1" lang="ja-JP" altLang="en-US" sz="2000" dirty="0"/>
            </a:p>
          </p:txBody>
        </p:sp>
        <p:sp>
          <p:nvSpPr>
            <p:cNvPr id="4" name="右矢印 3"/>
            <p:cNvSpPr/>
            <p:nvPr/>
          </p:nvSpPr>
          <p:spPr>
            <a:xfrm>
              <a:off x="1349049" y="5260961"/>
              <a:ext cx="2669052" cy="675564"/>
            </a:xfrm>
            <a:prstGeom prst="rightArrow">
              <a:avLst/>
            </a:prstGeom>
            <a:solidFill>
              <a:srgbClr val="FB3A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latin typeface="HGP創英角ﾎﾟｯﾌﾟ体" panose="040B0A00000000000000" pitchFamily="50" charset="-128"/>
                  <a:ea typeface="HGP創英角ﾎﾟｯﾌﾟ体" panose="040B0A00000000000000" pitchFamily="50" charset="-128"/>
                </a:rPr>
                <a:t>待期期間</a:t>
              </a:r>
              <a:endParaRPr kumimoji="1" lang="ja-JP" altLang="en-US" dirty="0">
                <a:latin typeface="HGP創英角ﾎﾟｯﾌﾟ体" panose="040B0A00000000000000" pitchFamily="50" charset="-128"/>
                <a:ea typeface="HGP創英角ﾎﾟｯﾌﾟ体" panose="040B0A00000000000000" pitchFamily="50" charset="-128"/>
              </a:endParaRPr>
            </a:p>
          </p:txBody>
        </p:sp>
        <p:sp>
          <p:nvSpPr>
            <p:cNvPr id="7" name="右矢印 6"/>
            <p:cNvSpPr/>
            <p:nvPr/>
          </p:nvSpPr>
          <p:spPr>
            <a:xfrm>
              <a:off x="4031554" y="5260962"/>
              <a:ext cx="1809688" cy="730406"/>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latin typeface="HGP創英角ﾎﾟｯﾌﾟ体" panose="040B0A00000000000000" pitchFamily="50" charset="-128"/>
                  <a:ea typeface="HGP創英角ﾎﾟｯﾌﾟ体" panose="040B0A00000000000000" pitchFamily="50" charset="-128"/>
                </a:rPr>
                <a:t>支給日</a:t>
              </a:r>
              <a:endParaRPr kumimoji="1" lang="ja-JP" altLang="en-US" dirty="0">
                <a:latin typeface="HGP創英角ﾎﾟｯﾌﾟ体" panose="040B0A00000000000000" pitchFamily="50" charset="-128"/>
                <a:ea typeface="HGP創英角ﾎﾟｯﾌﾟ体" panose="040B0A00000000000000" pitchFamily="50" charset="-128"/>
              </a:endParaRPr>
            </a:p>
          </p:txBody>
        </p:sp>
        <p:sp>
          <p:nvSpPr>
            <p:cNvPr id="5" name="角丸四角形 4"/>
            <p:cNvSpPr/>
            <p:nvPr/>
          </p:nvSpPr>
          <p:spPr>
            <a:xfrm>
              <a:off x="873457" y="4577061"/>
              <a:ext cx="5445456" cy="1728205"/>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744035" y="5022802"/>
            <a:ext cx="461665" cy="1246495"/>
          </a:xfrm>
          <a:prstGeom prst="rect">
            <a:avLst/>
          </a:prstGeom>
          <a:noFill/>
        </p:spPr>
        <p:txBody>
          <a:bodyPr vert="eaVert" wrap="none" rtlCol="0">
            <a:spAutoFit/>
          </a:bodyPr>
          <a:lstStyle/>
          <a:p>
            <a:r>
              <a:rPr kumimoji="1" lang="ja-JP" altLang="en-US" dirty="0" smtClean="0"/>
              <a:t>労務不能日</a:t>
            </a:r>
            <a:endParaRPr kumimoji="1" lang="ja-JP" altLang="en-US" dirty="0"/>
          </a:p>
        </p:txBody>
      </p:sp>
    </p:spTree>
    <p:extLst>
      <p:ext uri="{BB962C8B-B14F-4D97-AF65-F5344CB8AC3E}">
        <p14:creationId xmlns:p14="http://schemas.microsoft.com/office/powerpoint/2010/main" val="30331423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28758" y="343342"/>
            <a:ext cx="8100811" cy="5755422"/>
          </a:xfrm>
          <a:prstGeom prst="rect">
            <a:avLst/>
          </a:prstGeom>
          <a:noFill/>
        </p:spPr>
        <p:txBody>
          <a:bodyPr wrap="square" rtlCol="0">
            <a:spAutoFit/>
          </a:bodyPr>
          <a:lstStyle/>
          <a:p>
            <a:r>
              <a:rPr lang="ja-JP" altLang="en-US" sz="4800" dirty="0" smtClean="0">
                <a:latin typeface="HGS創英角ﾎﾟｯﾌﾟ体" panose="040B0A00000000000000" pitchFamily="50" charset="-128"/>
                <a:ea typeface="HGS創英角ﾎﾟｯﾌﾟ体" panose="040B0A00000000000000" pitchFamily="50" charset="-128"/>
              </a:rPr>
              <a:t>○出産手当金</a:t>
            </a:r>
            <a:endParaRPr lang="en-US" altLang="ja-JP" sz="4800" dirty="0" smtClean="0">
              <a:latin typeface="HGS創英角ﾎﾟｯﾌﾟ体" panose="040B0A00000000000000" pitchFamily="50" charset="-128"/>
              <a:ea typeface="HGS創英角ﾎﾟｯﾌﾟ体" panose="040B0A00000000000000" pitchFamily="50" charset="-128"/>
            </a:endParaRPr>
          </a:p>
          <a:p>
            <a:r>
              <a:rPr lang="ja-JP" altLang="en-US" sz="1600" dirty="0">
                <a:latin typeface="HGS創英角ﾎﾟｯﾌﾟ体" panose="040B0A00000000000000" pitchFamily="50" charset="-128"/>
                <a:ea typeface="HGS創英角ﾎﾟｯﾌﾟ体" panose="040B0A00000000000000" pitchFamily="50" charset="-128"/>
              </a:rPr>
              <a:t>　</a:t>
            </a:r>
            <a:endParaRPr lang="en-US" altLang="ja-JP" sz="1600" dirty="0" smtClean="0">
              <a:latin typeface="HGS創英角ﾎﾟｯﾌﾟ体" panose="040B0A00000000000000" pitchFamily="50" charset="-128"/>
              <a:ea typeface="HGS創英角ﾎﾟｯﾌﾟ体" panose="040B0A00000000000000" pitchFamily="50" charset="-128"/>
            </a:endParaRPr>
          </a:p>
          <a:p>
            <a:r>
              <a:rPr lang="ja-JP" altLang="en-US" sz="3200" dirty="0" smtClean="0">
                <a:latin typeface="HGS創英角ﾎﾟｯﾌﾟ体" panose="040B0A00000000000000" pitchFamily="50" charset="-128"/>
                <a:ea typeface="HGS創英角ﾎﾟｯﾌﾟ体" panose="040B0A00000000000000" pitchFamily="50" charset="-128"/>
              </a:rPr>
              <a:t>労働基準法で決められた、産前・産後の休業期間で、給料が払われない日に対して</a:t>
            </a:r>
            <a:r>
              <a:rPr lang="ja-JP" altLang="en-US" sz="3200" dirty="0">
                <a:latin typeface="HGS創英角ﾎﾟｯﾌﾟ体" panose="040B0A00000000000000" pitchFamily="50" charset="-128"/>
                <a:ea typeface="HGS創英角ﾎﾟｯﾌﾟ体" panose="040B0A00000000000000" pitchFamily="50" charset="-128"/>
              </a:rPr>
              <a:t>、直近</a:t>
            </a:r>
            <a:r>
              <a:rPr lang="ja-JP" altLang="en-US" sz="3200" dirty="0" smtClean="0">
                <a:latin typeface="HGS創英角ﾎﾟｯﾌﾟ体" panose="040B0A00000000000000" pitchFamily="50" charset="-128"/>
                <a:ea typeface="HGS創英角ﾎﾟｯﾌﾟ体" panose="040B0A00000000000000" pitchFamily="50" charset="-128"/>
              </a:rPr>
              <a:t>１年間の</a:t>
            </a:r>
            <a:r>
              <a:rPr lang="ja-JP" altLang="en-US" sz="3200" dirty="0">
                <a:latin typeface="HGS創英角ﾎﾟｯﾌﾟ体" panose="040B0A00000000000000" pitchFamily="50" charset="-128"/>
                <a:ea typeface="HGS創英角ﾎﾟｯﾌﾟ体" panose="040B0A00000000000000" pitchFamily="50" charset="-128"/>
              </a:rPr>
              <a:t>平均</a:t>
            </a:r>
            <a:r>
              <a:rPr lang="ja-JP" altLang="en-US" sz="3200" dirty="0" smtClean="0">
                <a:latin typeface="HGS創英角ﾎﾟｯﾌﾟ体" panose="040B0A00000000000000" pitchFamily="50" charset="-128"/>
                <a:ea typeface="HGS創英角ﾎﾟｯﾌﾟ体" panose="040B0A00000000000000" pitchFamily="50" charset="-128"/>
              </a:rPr>
              <a:t>標準報酬日額の２</a:t>
            </a:r>
            <a:r>
              <a:rPr lang="en-US" altLang="ja-JP" sz="3200" dirty="0">
                <a:latin typeface="HGS創英角ﾎﾟｯﾌﾟ体" panose="040B0A00000000000000" pitchFamily="50" charset="-128"/>
                <a:ea typeface="HGS創英角ﾎﾟｯﾌﾟ体" panose="040B0A00000000000000" pitchFamily="50" charset="-128"/>
              </a:rPr>
              <a:t>/</a:t>
            </a:r>
            <a:r>
              <a:rPr lang="ja-JP" altLang="en-US" sz="3200" dirty="0">
                <a:latin typeface="HGS創英角ﾎﾟｯﾌﾟ体" panose="040B0A00000000000000" pitchFamily="50" charset="-128"/>
                <a:ea typeface="HGS創英角ﾎﾟｯﾌﾟ体" panose="040B0A00000000000000" pitchFamily="50" charset="-128"/>
              </a:rPr>
              <a:t>３が支払われます。</a:t>
            </a:r>
            <a:endParaRPr lang="en-US" altLang="ja-JP" sz="3200" dirty="0">
              <a:latin typeface="HGS創英角ﾎﾟｯﾌﾟ体" panose="040B0A00000000000000" pitchFamily="50" charset="-128"/>
              <a:ea typeface="HGS創英角ﾎﾟｯﾌﾟ体" panose="040B0A00000000000000" pitchFamily="50" charset="-128"/>
            </a:endParaRPr>
          </a:p>
          <a:p>
            <a:endParaRPr lang="en-US" altLang="ja-JP" sz="1600" dirty="0" smtClean="0">
              <a:latin typeface="HGS創英角ﾎﾟｯﾌﾟ体" panose="040B0A00000000000000" pitchFamily="50" charset="-128"/>
              <a:ea typeface="HGS創英角ﾎﾟｯﾌﾟ体" panose="040B0A00000000000000" pitchFamily="50" charset="-128"/>
            </a:endParaRPr>
          </a:p>
          <a:p>
            <a:r>
              <a:rPr lang="ja-JP" altLang="en-US" sz="3200" dirty="0" smtClean="0">
                <a:latin typeface="HGS創英角ﾎﾟｯﾌﾟ体" panose="040B0A00000000000000" pitchFamily="50" charset="-128"/>
                <a:ea typeface="HGS創英角ﾎﾟｯﾌﾟ体" panose="040B0A00000000000000" pitchFamily="50" charset="-128"/>
              </a:rPr>
              <a:t>但し、ライオン㈱の場合は、</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smtClean="0">
                <a:latin typeface="HGS創英角ﾎﾟｯﾌﾟ体" panose="040B0A00000000000000" pitchFamily="50" charset="-128"/>
                <a:ea typeface="HGS創英角ﾎﾟｯﾌﾟ体" panose="040B0A00000000000000" pitchFamily="50" charset="-128"/>
              </a:rPr>
              <a:t>就業規則で産前産後休業期間中</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smtClean="0">
                <a:latin typeface="HGS創英角ﾎﾟｯﾌﾟ体" panose="040B0A00000000000000" pitchFamily="50" charset="-128"/>
                <a:ea typeface="HGS創英角ﾎﾟｯﾌﾟ体" panose="040B0A00000000000000" pitchFamily="50" charset="-128"/>
              </a:rPr>
              <a:t>の賃金が支払われますので、</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smtClean="0">
                <a:latin typeface="HGS創英角ﾎﾟｯﾌﾟ体" panose="040B0A00000000000000" pitchFamily="50" charset="-128"/>
                <a:ea typeface="HGS創英角ﾎﾟｯﾌﾟ体" panose="040B0A00000000000000" pitchFamily="50" charset="-128"/>
              </a:rPr>
              <a:t>実際は出産手当金の支払は</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smtClean="0">
                <a:latin typeface="HGS創英角ﾎﾟｯﾌﾟ体" panose="040B0A00000000000000" pitchFamily="50" charset="-128"/>
                <a:ea typeface="HGS創英角ﾎﾟｯﾌﾟ体" panose="040B0A00000000000000" pitchFamily="50" charset="-128"/>
              </a:rPr>
              <a:t>ありません。</a:t>
            </a:r>
            <a:endParaRPr lang="en-US" altLang="ja-JP" sz="3200" dirty="0" smtClean="0">
              <a:latin typeface="HGS創英角ﾎﾟｯﾌﾟ体" panose="040B0A00000000000000" pitchFamily="50" charset="-128"/>
              <a:ea typeface="HGS創英角ﾎﾟｯﾌﾟ体" panose="040B0A00000000000000" pitchFamily="50" charset="-128"/>
            </a:endParaRPr>
          </a:p>
        </p:txBody>
      </p:sp>
      <p:pic>
        <p:nvPicPr>
          <p:cNvPr id="2" name="図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1186" y="3694526"/>
            <a:ext cx="2410802" cy="2602318"/>
          </a:xfrm>
          <a:prstGeom prst="rect">
            <a:avLst/>
          </a:prstGeom>
        </p:spPr>
      </p:pic>
      <p:pic>
        <p:nvPicPr>
          <p:cNvPr id="4"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98700" y="6509657"/>
            <a:ext cx="274550" cy="274550"/>
          </a:xfrm>
          <a:prstGeom prst="rect">
            <a:avLst/>
          </a:prstGeom>
        </p:spPr>
      </p:pic>
    </p:spTree>
    <p:extLst>
      <p:ext uri="{BB962C8B-B14F-4D97-AF65-F5344CB8AC3E}">
        <p14:creationId xmlns:p14="http://schemas.microsoft.com/office/powerpoint/2010/main" val="14913795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38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33224" y="478661"/>
            <a:ext cx="8100811" cy="5139869"/>
          </a:xfrm>
          <a:prstGeom prst="rect">
            <a:avLst/>
          </a:prstGeom>
          <a:noFill/>
        </p:spPr>
        <p:txBody>
          <a:bodyPr wrap="square" rtlCol="0">
            <a:spAutoFit/>
          </a:bodyPr>
          <a:lstStyle/>
          <a:p>
            <a:r>
              <a:rPr lang="ja-JP" altLang="en-US" sz="4800" dirty="0" smtClean="0">
                <a:latin typeface="HGS創英角ﾎﾟｯﾌﾟ体" panose="040B0A00000000000000" pitchFamily="50" charset="-128"/>
                <a:ea typeface="HGS創英角ﾎﾟｯﾌﾟ体" panose="040B0A00000000000000" pitchFamily="50" charset="-128"/>
              </a:rPr>
              <a:t>○出産一時金</a:t>
            </a:r>
            <a:r>
              <a:rPr lang="ja-JP" altLang="en-US" sz="3200" dirty="0" smtClean="0">
                <a:latin typeface="HGS創英角ﾎﾟｯﾌﾟ体" panose="040B0A00000000000000" pitchFamily="50" charset="-128"/>
                <a:ea typeface="HGS創英角ﾎﾟｯﾌﾟ体" panose="040B0A00000000000000" pitchFamily="50" charset="-128"/>
              </a:rPr>
              <a:t>（家族出産一時金）</a:t>
            </a:r>
            <a:r>
              <a:rPr lang="ja-JP" altLang="en-US" sz="3200" dirty="0">
                <a:latin typeface="HGS創英角ﾎﾟｯﾌﾟ体" panose="040B0A00000000000000" pitchFamily="50" charset="-128"/>
                <a:ea typeface="HGS創英角ﾎﾟｯﾌﾟ体" panose="040B0A00000000000000" pitchFamily="50" charset="-128"/>
              </a:rPr>
              <a:t>　</a:t>
            </a:r>
            <a:endParaRPr lang="en-US" altLang="ja-JP" sz="3200" dirty="0" smtClean="0">
              <a:latin typeface="HGS創英角ﾎﾟｯﾌﾟ体" panose="040B0A00000000000000" pitchFamily="50" charset="-128"/>
              <a:ea typeface="HGS創英角ﾎﾟｯﾌﾟ体" panose="040B0A00000000000000" pitchFamily="50" charset="-128"/>
            </a:endParaRPr>
          </a:p>
          <a:p>
            <a:endParaRPr lang="en-US" altLang="ja-JP" sz="3200" dirty="0">
              <a:latin typeface="HGS創英角ﾎﾟｯﾌﾟ体" panose="040B0A00000000000000" pitchFamily="50" charset="-128"/>
              <a:ea typeface="HGS創英角ﾎﾟｯﾌﾟ体" panose="040B0A00000000000000" pitchFamily="50" charset="-128"/>
            </a:endParaRPr>
          </a:p>
          <a:p>
            <a:r>
              <a:rPr lang="ja-JP" altLang="en-US" sz="3200" dirty="0" smtClean="0">
                <a:latin typeface="HGS創英角ﾎﾟｯﾌﾟ体" panose="040B0A00000000000000" pitchFamily="50" charset="-128"/>
                <a:ea typeface="HGS創英角ﾎﾟｯﾌﾟ体" panose="040B0A00000000000000" pitchFamily="50" charset="-128"/>
              </a:rPr>
              <a:t>被保険者本人や、被扶養者に子供が生まれた時に支払われます。</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smtClean="0">
                <a:latin typeface="HGS創英角ﾎﾟｯﾌﾟ体" panose="040B0A00000000000000" pitchFamily="50" charset="-128"/>
                <a:ea typeface="HGS創英角ﾎﾟｯﾌﾟ体" panose="040B0A00000000000000" pitchFamily="50" charset="-128"/>
              </a:rPr>
              <a:t>本人の出産に支払われたものが出産一時金、配偶者に支払うものを</a:t>
            </a:r>
            <a:r>
              <a:rPr lang="ja-JP" altLang="en-US" sz="3200" dirty="0">
                <a:latin typeface="HGS創英角ﾎﾟｯﾌﾟ体" panose="040B0A00000000000000" pitchFamily="50" charset="-128"/>
                <a:ea typeface="HGS創英角ﾎﾟｯﾌﾟ体" panose="040B0A00000000000000" pitchFamily="50" charset="-128"/>
              </a:rPr>
              <a:t>家族出産一時</a:t>
            </a:r>
            <a:r>
              <a:rPr lang="ja-JP" altLang="en-US" sz="3200" dirty="0" smtClean="0">
                <a:latin typeface="HGS創英角ﾎﾟｯﾌﾟ体" panose="040B0A00000000000000" pitchFamily="50" charset="-128"/>
                <a:ea typeface="HGS創英角ﾎﾟｯﾌﾟ体" panose="040B0A00000000000000" pitchFamily="50" charset="-128"/>
              </a:rPr>
              <a:t>金と言います。</a:t>
            </a:r>
            <a:r>
              <a:rPr lang="ja-JP" altLang="en-US" sz="2800" dirty="0" smtClean="0">
                <a:latin typeface="HGS創英角ﾎﾟｯﾌﾟ体" panose="040B0A00000000000000" pitchFamily="50" charset="-128"/>
                <a:ea typeface="HGS創英角ﾎﾟｯﾌﾟ体" panose="040B0A00000000000000" pitchFamily="50" charset="-128"/>
              </a:rPr>
              <a:t>（</a:t>
            </a:r>
            <a:r>
              <a:rPr lang="ja-JP" altLang="en-US" sz="2800" dirty="0" smtClean="0">
                <a:solidFill>
                  <a:srgbClr val="FF0000"/>
                </a:solidFill>
                <a:latin typeface="HGS創英角ﾎﾟｯﾌﾟ体" panose="040B0A00000000000000" pitchFamily="50" charset="-128"/>
                <a:ea typeface="HGS創英角ﾎﾟｯﾌﾟ体" panose="040B0A00000000000000" pitchFamily="50" charset="-128"/>
              </a:rPr>
              <a:t>４２万円</a:t>
            </a:r>
            <a:r>
              <a:rPr lang="en-US" altLang="ja-JP" sz="2800" dirty="0" smtClean="0">
                <a:latin typeface="HGS創英角ﾎﾟｯﾌﾟ体" panose="040B0A00000000000000" pitchFamily="50" charset="-128"/>
                <a:ea typeface="HGS創英角ﾎﾟｯﾌﾟ体" panose="040B0A00000000000000" pitchFamily="50" charset="-128"/>
              </a:rPr>
              <a:t>×</a:t>
            </a:r>
            <a:r>
              <a:rPr lang="ja-JP" altLang="en-US" sz="2800" dirty="0" smtClean="0">
                <a:latin typeface="HGS創英角ﾎﾟｯﾌﾟ体" panose="040B0A00000000000000" pitchFamily="50" charset="-128"/>
                <a:ea typeface="HGS創英角ﾎﾟｯﾌﾟ体" panose="040B0A00000000000000" pitchFamily="50" charset="-128"/>
              </a:rPr>
              <a:t>子供の数）</a:t>
            </a:r>
            <a:endParaRPr lang="en-US" altLang="ja-JP" sz="2800" dirty="0" smtClean="0">
              <a:latin typeface="HGS創英角ﾎﾟｯﾌﾟ体" panose="040B0A00000000000000" pitchFamily="50" charset="-128"/>
              <a:ea typeface="HGS創英角ﾎﾟｯﾌﾟ体" panose="040B0A00000000000000" pitchFamily="50" charset="-128"/>
            </a:endParaRPr>
          </a:p>
          <a:p>
            <a:r>
              <a:rPr lang="ja-JP" altLang="en-US" sz="2800" dirty="0" smtClean="0">
                <a:latin typeface="HGS創英角ﾎﾟｯﾌﾟ体" panose="040B0A00000000000000" pitchFamily="50" charset="-128"/>
                <a:ea typeface="HGS創英角ﾎﾟｯﾌﾟ体" panose="040B0A00000000000000" pitchFamily="50" charset="-128"/>
              </a:rPr>
              <a:t>　</a:t>
            </a:r>
            <a:endParaRPr lang="en-US" altLang="ja-JP" sz="2800" dirty="0" smtClean="0">
              <a:latin typeface="HGS創英角ﾎﾟｯﾌﾟ体" panose="040B0A00000000000000" pitchFamily="50" charset="-128"/>
              <a:ea typeface="HGS創英角ﾎﾟｯﾌﾟ体" panose="040B0A00000000000000" pitchFamily="50" charset="-128"/>
            </a:endParaRPr>
          </a:p>
          <a:p>
            <a:r>
              <a:rPr lang="ja-JP" altLang="en-US" sz="2800" dirty="0">
                <a:latin typeface="HGS創英角ﾎﾟｯﾌﾟ体" panose="040B0A00000000000000" pitchFamily="50" charset="-128"/>
                <a:ea typeface="HGS創英角ﾎﾟｯﾌﾟ体" panose="040B0A00000000000000" pitchFamily="50" charset="-128"/>
              </a:rPr>
              <a:t>　</a:t>
            </a:r>
            <a:r>
              <a:rPr lang="en-US" altLang="ja-JP" sz="2800" dirty="0" smtClean="0">
                <a:latin typeface="HGS創英角ﾎﾟｯﾌﾟ体" panose="040B0A00000000000000" pitchFamily="50" charset="-128"/>
                <a:ea typeface="HGS創英角ﾎﾟｯﾌﾟ体" panose="040B0A00000000000000" pitchFamily="50" charset="-128"/>
              </a:rPr>
              <a:t>※</a:t>
            </a:r>
            <a:r>
              <a:rPr lang="ja-JP" altLang="en-US" sz="2800" dirty="0" smtClean="0">
                <a:latin typeface="HGS創英角ﾎﾟｯﾌﾟ体" panose="040B0A00000000000000" pitchFamily="50" charset="-128"/>
                <a:ea typeface="HGS創英角ﾎﾟｯﾌﾟ体" panose="040B0A00000000000000" pitchFamily="50" charset="-128"/>
              </a:rPr>
              <a:t>妊娠８５日以上であれば死産でも可</a:t>
            </a:r>
            <a:endParaRPr lang="en-US" altLang="ja-JP" sz="2800" dirty="0" smtClean="0">
              <a:latin typeface="HGS創英角ﾎﾟｯﾌﾟ体" panose="040B0A00000000000000" pitchFamily="50" charset="-128"/>
              <a:ea typeface="HGS創英角ﾎﾟｯﾌﾟ体" panose="040B0A00000000000000" pitchFamily="50" charset="-128"/>
            </a:endParaRPr>
          </a:p>
          <a:p>
            <a:r>
              <a:rPr lang="ja-JP" altLang="en-US" sz="3200" dirty="0" smtClean="0">
                <a:latin typeface="HGS創英角ﾎﾟｯﾌﾟ体" panose="040B0A00000000000000" pitchFamily="50" charset="-128"/>
                <a:ea typeface="HGS創英角ﾎﾟｯﾌﾟ体" panose="040B0A00000000000000" pitchFamily="50" charset="-128"/>
              </a:rPr>
              <a:t>　</a:t>
            </a:r>
            <a:r>
              <a:rPr lang="en-US" altLang="ja-JP" sz="2800" dirty="0" smtClean="0">
                <a:latin typeface="HGS創英角ﾎﾟｯﾌﾟ体" panose="040B0A00000000000000" pitchFamily="50" charset="-128"/>
                <a:ea typeface="HGS創英角ﾎﾟｯﾌﾟ体" panose="040B0A00000000000000" pitchFamily="50" charset="-128"/>
              </a:rPr>
              <a:t>※</a:t>
            </a:r>
            <a:r>
              <a:rPr lang="ja-JP" altLang="en-US" sz="2800" dirty="0" smtClean="0">
                <a:latin typeface="HGS創英角ﾎﾟｯﾌﾟ体" panose="040B0A00000000000000" pitchFamily="50" charset="-128"/>
                <a:ea typeface="HGS創英角ﾎﾟｯﾌﾟ体" panose="040B0A00000000000000" pitchFamily="50" charset="-128"/>
              </a:rPr>
              <a:t>中絶は出産ではありません</a:t>
            </a:r>
            <a:endParaRPr lang="en-US" altLang="ja-JP" sz="2800" dirty="0" smtClean="0">
              <a:latin typeface="HGS創英角ﾎﾟｯﾌﾟ体" panose="040B0A00000000000000" pitchFamily="50" charset="-128"/>
              <a:ea typeface="HGS創英角ﾎﾟｯﾌﾟ体" panose="040B0A00000000000000"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9133" y="4235870"/>
            <a:ext cx="1779207" cy="2113073"/>
          </a:xfrm>
          <a:prstGeom prst="rect">
            <a:avLst/>
          </a:prstGeom>
        </p:spPr>
      </p:pic>
    </p:spTree>
    <p:extLst>
      <p:ext uri="{BB962C8B-B14F-4D97-AF65-F5344CB8AC3E}">
        <p14:creationId xmlns:p14="http://schemas.microsoft.com/office/powerpoint/2010/main" val="40523511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305319" y="2375511"/>
            <a:ext cx="4906851" cy="830997"/>
          </a:xfrm>
          <a:prstGeom prst="rect">
            <a:avLst/>
          </a:prstGeom>
          <a:noFill/>
        </p:spPr>
        <p:txBody>
          <a:bodyPr wrap="square" rtlCol="0">
            <a:spAutoFit/>
          </a:bodyPr>
          <a:lstStyle/>
          <a:p>
            <a:pPr algn="ctr"/>
            <a:r>
              <a:rPr lang="ja-JP" altLang="en-US" sz="4800" dirty="0" smtClean="0">
                <a:latin typeface="HGS創英角ﾎﾟｯﾌﾟ体" panose="040B0A00000000000000" pitchFamily="50" charset="-128"/>
                <a:ea typeface="HGS創英角ﾎﾟｯﾌﾟ体" panose="040B0A00000000000000" pitchFamily="50" charset="-128"/>
              </a:rPr>
              <a:t>保険料について</a:t>
            </a:r>
            <a:endParaRPr lang="en-US" altLang="ja-JP" sz="4800" dirty="0" smtClean="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7949381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1084614" y="2710845"/>
            <a:ext cx="7008509" cy="3860552"/>
            <a:chOff x="2197290" y="1037232"/>
            <a:chExt cx="5131558" cy="5186147"/>
          </a:xfrm>
        </p:grpSpPr>
        <p:sp>
          <p:nvSpPr>
            <p:cNvPr id="4" name="角丸四角形 3"/>
            <p:cNvSpPr/>
            <p:nvPr/>
          </p:nvSpPr>
          <p:spPr>
            <a:xfrm>
              <a:off x="2902060" y="1037232"/>
              <a:ext cx="3987107" cy="1637731"/>
            </a:xfrm>
            <a:prstGeom prst="round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latin typeface="HGP創英角ﾎﾟｯﾌﾟ体" panose="040B0A00000000000000" pitchFamily="50" charset="-128"/>
                  <a:ea typeface="HGP創英角ﾎﾟｯﾌﾟ体" panose="040B0A00000000000000" pitchFamily="50" charset="-128"/>
                </a:rPr>
                <a:t>ライオン健康保険組合</a:t>
              </a:r>
              <a:endParaRPr kumimoji="1" lang="ja-JP" altLang="en-US" sz="2400"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5" name="角丸四角形 4"/>
            <p:cNvSpPr/>
            <p:nvPr/>
          </p:nvSpPr>
          <p:spPr>
            <a:xfrm>
              <a:off x="2197290" y="3564340"/>
              <a:ext cx="5131558" cy="2659039"/>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3600" dirty="0" smtClean="0">
                <a:solidFill>
                  <a:schemeClr val="tx1"/>
                </a:solidFill>
              </a:endParaRPr>
            </a:p>
            <a:p>
              <a:pPr algn="ctr"/>
              <a:endParaRPr lang="en-US" altLang="ja-JP" sz="3600" dirty="0">
                <a:solidFill>
                  <a:schemeClr val="tx1"/>
                </a:solidFill>
              </a:endParaRPr>
            </a:p>
            <a:p>
              <a:pPr algn="ctr"/>
              <a:endParaRPr lang="en-US" altLang="ja-JP" sz="3600" dirty="0" smtClean="0">
                <a:solidFill>
                  <a:schemeClr val="tx1"/>
                </a:solidFill>
              </a:endParaRPr>
            </a:p>
            <a:p>
              <a:pPr algn="ctr"/>
              <a:r>
                <a:rPr lang="ja-JP" altLang="en-US" sz="2400" dirty="0" smtClean="0">
                  <a:solidFill>
                    <a:schemeClr val="tx1"/>
                  </a:solidFill>
                  <a:latin typeface="HGP創英角ﾎﾟｯﾌﾟ体" panose="040B0A00000000000000" pitchFamily="50" charset="-128"/>
                  <a:ea typeface="HGP創英角ﾎﾟｯﾌﾟ体" panose="040B0A00000000000000" pitchFamily="50" charset="-128"/>
                </a:rPr>
                <a:t>　　事業主</a:t>
              </a:r>
              <a:endParaRPr lang="en-US" altLang="ja-JP" sz="2400" dirty="0" smtClean="0">
                <a:solidFill>
                  <a:schemeClr val="tx1"/>
                </a:solidFill>
                <a:latin typeface="HGP創英角ﾎﾟｯﾌﾟ体" panose="040B0A00000000000000" pitchFamily="50" charset="-128"/>
                <a:ea typeface="HGP創英角ﾎﾟｯﾌﾟ体" panose="040B0A00000000000000" pitchFamily="50" charset="-128"/>
              </a:endParaRPr>
            </a:p>
            <a:p>
              <a:pPr algn="ctr"/>
              <a:r>
                <a:rPr lang="ja-JP" altLang="en-US" sz="2400" dirty="0" smtClean="0">
                  <a:solidFill>
                    <a:schemeClr val="tx1"/>
                  </a:solidFill>
                  <a:latin typeface="HGP創英角ﾎﾟｯﾌﾟ体" panose="040B0A00000000000000" pitchFamily="50" charset="-128"/>
                  <a:ea typeface="HGP創英角ﾎﾟｯﾌﾟ体" panose="040B0A00000000000000" pitchFamily="50" charset="-128"/>
                </a:rPr>
                <a:t>　　（</a:t>
              </a:r>
              <a:r>
                <a:rPr kumimoji="1" lang="ja-JP" altLang="en-US" sz="2400" dirty="0" smtClean="0">
                  <a:solidFill>
                    <a:schemeClr val="tx1"/>
                  </a:solidFill>
                  <a:latin typeface="HGP創英角ﾎﾟｯﾌﾟ体" panose="040B0A00000000000000" pitchFamily="50" charset="-128"/>
                  <a:ea typeface="HGP創英角ﾎﾟｯﾌﾟ体" panose="040B0A00000000000000" pitchFamily="50" charset="-128"/>
                </a:rPr>
                <a:t>ライオン㈱</a:t>
              </a:r>
              <a:r>
                <a:rPr lang="ja-JP" altLang="en-US" sz="2400" dirty="0" smtClean="0">
                  <a:solidFill>
                    <a:schemeClr val="tx1"/>
                  </a:solidFill>
                  <a:latin typeface="HGP創英角ﾎﾟｯﾌﾟ体" panose="040B0A00000000000000" pitchFamily="50" charset="-128"/>
                  <a:ea typeface="HGP創英角ﾎﾟｯﾌﾟ体" panose="040B0A00000000000000" pitchFamily="50" charset="-128"/>
                </a:rPr>
                <a:t>各関係会社）</a:t>
              </a:r>
              <a:endParaRPr lang="en-US" altLang="ja-JP" sz="2400" dirty="0">
                <a:solidFill>
                  <a:schemeClr val="tx1"/>
                </a:solidFill>
              </a:endParaRPr>
            </a:p>
            <a:p>
              <a:pPr algn="ctr"/>
              <a:endParaRPr lang="en-US" altLang="ja-JP" sz="2400" dirty="0" smtClean="0">
                <a:solidFill>
                  <a:schemeClr val="tx1"/>
                </a:solidFill>
              </a:endParaRPr>
            </a:p>
            <a:p>
              <a:pPr algn="ctr"/>
              <a:endParaRPr lang="en-US" altLang="ja-JP" sz="2400" dirty="0" smtClean="0">
                <a:solidFill>
                  <a:schemeClr val="tx1"/>
                </a:solidFill>
              </a:endParaRPr>
            </a:p>
          </p:txBody>
        </p:sp>
        <p:sp>
          <p:nvSpPr>
            <p:cNvPr id="7" name="角丸四角形 6"/>
            <p:cNvSpPr/>
            <p:nvPr/>
          </p:nvSpPr>
          <p:spPr>
            <a:xfrm>
              <a:off x="2704540" y="3794080"/>
              <a:ext cx="1652110" cy="13567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HGP創英角ﾎﾟｯﾌﾟ体" panose="040B0A00000000000000" pitchFamily="50" charset="-128"/>
                  <a:ea typeface="HGP創英角ﾎﾟｯﾌﾟ体" panose="040B0A00000000000000" pitchFamily="50" charset="-128"/>
                </a:rPr>
                <a:t>事業</a:t>
              </a:r>
              <a:r>
                <a:rPr lang="ja-JP" altLang="en-US" sz="2400" b="1" dirty="0" smtClean="0">
                  <a:solidFill>
                    <a:schemeClr val="tx1"/>
                  </a:solidFill>
                  <a:latin typeface="HGP創英角ﾎﾟｯﾌﾟ体" panose="040B0A00000000000000" pitchFamily="50" charset="-128"/>
                  <a:ea typeface="HGP創英角ﾎﾟｯﾌﾟ体" panose="040B0A00000000000000" pitchFamily="50" charset="-128"/>
                </a:rPr>
                <a:t>主</a:t>
              </a:r>
              <a:endParaRPr lang="en-US" altLang="ja-JP" sz="2400" b="1" dirty="0" smtClean="0">
                <a:solidFill>
                  <a:schemeClr val="tx1"/>
                </a:solidFill>
                <a:latin typeface="HGP創英角ﾎﾟｯﾌﾟ体" panose="040B0A00000000000000" pitchFamily="50" charset="-128"/>
                <a:ea typeface="HGP創英角ﾎﾟｯﾌﾟ体" panose="040B0A00000000000000" pitchFamily="50" charset="-128"/>
              </a:endParaRPr>
            </a:p>
            <a:p>
              <a:pPr algn="ctr"/>
              <a:r>
                <a:rPr lang="ja-JP" altLang="en-US" sz="2400" b="1" dirty="0" smtClean="0">
                  <a:solidFill>
                    <a:schemeClr val="tx1"/>
                  </a:solidFill>
                  <a:latin typeface="HGP創英角ﾎﾟｯﾌﾟ体" panose="040B0A00000000000000" pitchFamily="50" charset="-128"/>
                  <a:ea typeface="HGP創英角ﾎﾟｯﾌﾟ体" panose="040B0A00000000000000" pitchFamily="50" charset="-128"/>
                </a:rPr>
                <a:t>負担分</a:t>
              </a:r>
              <a:endParaRPr kumimoji="1" lang="ja-JP" altLang="en-US" sz="2400" b="1"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8" name="角丸四角形 7"/>
            <p:cNvSpPr/>
            <p:nvPr/>
          </p:nvSpPr>
          <p:spPr>
            <a:xfrm>
              <a:off x="5472753" y="3794081"/>
              <a:ext cx="1544471" cy="159510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latin typeface="HGP創英角ﾎﾟｯﾌﾟ体" panose="040B0A00000000000000" pitchFamily="50" charset="-128"/>
                  <a:ea typeface="HGP創英角ﾎﾟｯﾌﾟ体" panose="040B0A00000000000000" pitchFamily="50" charset="-128"/>
                </a:rPr>
                <a:t>従業員</a:t>
              </a:r>
              <a:endParaRPr lang="en-US" altLang="ja-JP" sz="2400" b="1" dirty="0" smtClean="0">
                <a:solidFill>
                  <a:schemeClr val="tx1"/>
                </a:solidFill>
                <a:latin typeface="HGP創英角ﾎﾟｯﾌﾟ体" panose="040B0A00000000000000" pitchFamily="50" charset="-128"/>
                <a:ea typeface="HGP創英角ﾎﾟｯﾌﾟ体" panose="040B0A00000000000000" pitchFamily="50" charset="-128"/>
              </a:endParaRPr>
            </a:p>
            <a:p>
              <a:pPr algn="ctr"/>
              <a:r>
                <a:rPr kumimoji="1" lang="ja-JP" altLang="en-US" sz="2400" b="1" dirty="0" smtClean="0">
                  <a:solidFill>
                    <a:schemeClr val="tx1"/>
                  </a:solidFill>
                  <a:latin typeface="HGP創英角ﾎﾟｯﾌﾟ体" panose="040B0A00000000000000" pitchFamily="50" charset="-128"/>
                  <a:ea typeface="HGP創英角ﾎﾟｯﾌﾟ体" panose="040B0A00000000000000" pitchFamily="50" charset="-128"/>
                </a:rPr>
                <a:t>負担分</a:t>
              </a:r>
              <a:endParaRPr kumimoji="1" lang="en-US" altLang="ja-JP" sz="2400" b="1" dirty="0" smtClean="0">
                <a:solidFill>
                  <a:schemeClr val="tx1"/>
                </a:solidFill>
                <a:latin typeface="HGP創英角ﾎﾟｯﾌﾟ体" panose="040B0A00000000000000" pitchFamily="50" charset="-128"/>
                <a:ea typeface="HGP創英角ﾎﾟｯﾌﾟ体" panose="040B0A00000000000000" pitchFamily="50" charset="-128"/>
              </a:endParaRPr>
            </a:p>
            <a:p>
              <a:pPr algn="ctr"/>
              <a:r>
                <a:rPr lang="ja-JP" altLang="en-US" sz="2400" b="1" dirty="0" smtClean="0">
                  <a:solidFill>
                    <a:schemeClr val="tx1"/>
                  </a:solidFill>
                  <a:latin typeface="HGP創英角ﾎﾟｯﾌﾟ体" panose="040B0A00000000000000" pitchFamily="50" charset="-128"/>
                  <a:ea typeface="HGP創英角ﾎﾟｯﾌﾟ体" panose="040B0A00000000000000" pitchFamily="50" charset="-128"/>
                </a:rPr>
                <a:t>（天引き）</a:t>
              </a:r>
              <a:endParaRPr kumimoji="1" lang="ja-JP" altLang="en-US" sz="2400" b="1"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9" name="ストライプ矢印 8"/>
            <p:cNvSpPr/>
            <p:nvPr/>
          </p:nvSpPr>
          <p:spPr>
            <a:xfrm rot="16200000">
              <a:off x="4303901" y="2028219"/>
              <a:ext cx="1283333" cy="2248387"/>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 name="テキスト ボックス 1"/>
          <p:cNvSpPr txBox="1"/>
          <p:nvPr/>
        </p:nvSpPr>
        <p:spPr>
          <a:xfrm>
            <a:off x="4251947" y="4070536"/>
            <a:ext cx="1172342" cy="461665"/>
          </a:xfrm>
          <a:prstGeom prst="rect">
            <a:avLst/>
          </a:prstGeom>
          <a:noFill/>
        </p:spPr>
        <p:txBody>
          <a:bodyPr wrap="square" rtlCol="0">
            <a:spAutoFit/>
          </a:bodyPr>
          <a:lstStyle/>
          <a:p>
            <a:r>
              <a:rPr kumimoji="1" lang="ja-JP" altLang="en-US" sz="2400" b="1" dirty="0" smtClean="0">
                <a:solidFill>
                  <a:schemeClr val="bg1"/>
                </a:solidFill>
                <a:latin typeface="HGP創英角ﾎﾟｯﾌﾟ体" panose="040B0A00000000000000" pitchFamily="50" charset="-128"/>
                <a:ea typeface="HGP創英角ﾎﾟｯﾌﾟ体" panose="040B0A00000000000000" pitchFamily="50" charset="-128"/>
              </a:rPr>
              <a:t>保険料</a:t>
            </a:r>
            <a:endParaRPr kumimoji="1" lang="ja-JP" altLang="en-US" sz="2400" b="1"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10" name="正方形/長方形 9"/>
          <p:cNvSpPr/>
          <p:nvPr/>
        </p:nvSpPr>
        <p:spPr>
          <a:xfrm>
            <a:off x="863729" y="399745"/>
            <a:ext cx="7948777" cy="2062103"/>
          </a:xfrm>
          <a:prstGeom prst="rect">
            <a:avLst/>
          </a:prstGeom>
        </p:spPr>
        <p:txBody>
          <a:bodyPr wrap="square">
            <a:spAutoFit/>
          </a:bodyPr>
          <a:lstStyle/>
          <a:p>
            <a:r>
              <a:rPr lang="ja-JP" altLang="en-US" sz="3200" u="sng" dirty="0">
                <a:latin typeface="HGS創英角ﾎﾟｯﾌﾟ体" panose="040B0A00000000000000" pitchFamily="50" charset="-128"/>
                <a:ea typeface="HGS創英角ﾎﾟｯﾌﾟ体" panose="040B0A00000000000000" pitchFamily="50" charset="-128"/>
              </a:rPr>
              <a:t>総保険料＝被保険者負担分＋事業主負担分</a:t>
            </a:r>
            <a:endParaRPr lang="en-US" altLang="ja-JP" sz="3200" u="sng" dirty="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・被保険者負担分（被保険者の負担分）</a:t>
            </a:r>
            <a:endParaRPr lang="en-US" altLang="ja-JP" sz="3200" dirty="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・事業主負担分（会社の負担分</a:t>
            </a:r>
            <a:r>
              <a:rPr lang="ja-JP" altLang="en-US" sz="3200" dirty="0" smtClean="0">
                <a:latin typeface="HGS創英角ﾎﾟｯﾌﾟ体" panose="040B0A00000000000000" pitchFamily="50" charset="-128"/>
                <a:ea typeface="HGS創英角ﾎﾟｯﾌﾟ体" panose="040B0A00000000000000" pitchFamily="50" charset="-128"/>
              </a:rPr>
              <a:t>）</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　　　　　事業主がまとめて支払</a:t>
            </a:r>
            <a:r>
              <a:rPr lang="ja-JP" altLang="en-US" sz="3200" dirty="0">
                <a:latin typeface="HGS創英角ﾎﾟｯﾌﾟ体" panose="040B0A00000000000000" pitchFamily="50" charset="-128"/>
                <a:ea typeface="HGS創英角ﾎﾟｯﾌﾟ体" panose="040B0A00000000000000" pitchFamily="50" charset="-128"/>
              </a:rPr>
              <a:t>う</a:t>
            </a:r>
            <a:endParaRPr lang="en-US" altLang="ja-JP" sz="3200" dirty="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39448476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4578" y="2673179"/>
            <a:ext cx="3870386" cy="3319805"/>
          </a:xfrm>
          <a:prstGeom prst="rect">
            <a:avLst/>
          </a:prstGeom>
        </p:spPr>
      </p:pic>
      <p:sp>
        <p:nvSpPr>
          <p:cNvPr id="6" name="テキスト ボックス 5"/>
          <p:cNvSpPr txBox="1"/>
          <p:nvPr/>
        </p:nvSpPr>
        <p:spPr>
          <a:xfrm>
            <a:off x="669701" y="495195"/>
            <a:ext cx="8100811" cy="3724096"/>
          </a:xfrm>
          <a:prstGeom prst="rect">
            <a:avLst/>
          </a:prstGeom>
          <a:noFill/>
        </p:spPr>
        <p:txBody>
          <a:bodyPr wrap="square" rtlCol="0">
            <a:spAutoFit/>
          </a:bodyPr>
          <a:lstStyle/>
          <a:p>
            <a:r>
              <a:rPr lang="ja-JP" altLang="en-US" sz="4000" dirty="0" smtClean="0">
                <a:latin typeface="HGS創英角ﾎﾟｯﾌﾟ体" panose="040B0A00000000000000" pitchFamily="50" charset="-128"/>
                <a:ea typeface="HGS創英角ﾎﾟｯﾌﾟ体" panose="040B0A00000000000000" pitchFamily="50" charset="-128"/>
              </a:rPr>
              <a:t>健康</a:t>
            </a:r>
            <a:r>
              <a:rPr lang="ja-JP" altLang="en-US" sz="4000" dirty="0" err="1" smtClean="0">
                <a:latin typeface="HGS創英角ﾎﾟｯﾌﾟ体" panose="040B0A00000000000000" pitchFamily="50" charset="-128"/>
                <a:ea typeface="HGS創英角ﾎﾟｯﾌﾟ体" panose="040B0A00000000000000" pitchFamily="50" charset="-128"/>
              </a:rPr>
              <a:t>保険保険</a:t>
            </a:r>
            <a:r>
              <a:rPr lang="ja-JP" altLang="en-US" sz="4000" dirty="0" smtClean="0">
                <a:latin typeface="HGS創英角ﾎﾟｯﾌﾟ体" panose="040B0A00000000000000" pitchFamily="50" charset="-128"/>
                <a:ea typeface="HGS創英角ﾎﾟｯﾌﾟ体" panose="040B0A00000000000000" pitchFamily="50" charset="-128"/>
              </a:rPr>
              <a:t>料の構成について</a:t>
            </a:r>
            <a:endParaRPr lang="en-US" altLang="ja-JP" sz="4000" dirty="0" smtClean="0">
              <a:latin typeface="HGS創英角ﾎﾟｯﾌﾟ体" panose="040B0A00000000000000" pitchFamily="50" charset="-128"/>
              <a:ea typeface="HGS創英角ﾎﾟｯﾌﾟ体" panose="040B0A00000000000000" pitchFamily="50" charset="-128"/>
            </a:endParaRPr>
          </a:p>
          <a:p>
            <a:endParaRPr lang="en-US" altLang="ja-JP" sz="2000" dirty="0" smtClean="0">
              <a:latin typeface="HGS創英角ﾎﾟｯﾌﾟ体" panose="040B0A00000000000000" pitchFamily="50" charset="-128"/>
              <a:ea typeface="HGS創英角ﾎﾟｯﾌﾟ体" panose="040B0A00000000000000" pitchFamily="50" charset="-128"/>
            </a:endParaRPr>
          </a:p>
          <a:p>
            <a:r>
              <a:rPr lang="en-US" altLang="ja-JP" sz="3200" dirty="0">
                <a:latin typeface="HGS創英角ﾎﾟｯﾌﾟ体" panose="040B0A00000000000000" pitchFamily="50" charset="-128"/>
                <a:ea typeface="HGS創英角ﾎﾟｯﾌﾟ体" panose="040B0A00000000000000" pitchFamily="50" charset="-128"/>
              </a:rPr>
              <a:t>《</a:t>
            </a:r>
            <a:r>
              <a:rPr lang="ja-JP" altLang="en-US" sz="3200" dirty="0" smtClean="0">
                <a:latin typeface="HGS創英角ﾎﾟｯﾌﾟ体" panose="040B0A00000000000000" pitchFamily="50" charset="-128"/>
                <a:ea typeface="HGS創英角ﾎﾟｯﾌﾟ体" panose="040B0A00000000000000" pitchFamily="50" charset="-128"/>
              </a:rPr>
              <a:t>ライオングループの</a:t>
            </a:r>
            <a:r>
              <a:rPr lang="ja-JP" altLang="en-US" sz="3200" dirty="0">
                <a:latin typeface="HGS創英角ﾎﾟｯﾌﾟ体" panose="040B0A00000000000000" pitchFamily="50" charset="-128"/>
                <a:ea typeface="HGS創英角ﾎﾟｯﾌﾟ体" panose="040B0A00000000000000" pitchFamily="50" charset="-128"/>
              </a:rPr>
              <a:t>場合</a:t>
            </a:r>
            <a:r>
              <a:rPr lang="en-US" altLang="ja-JP" sz="3200" dirty="0">
                <a:latin typeface="HGS創英角ﾎﾟｯﾌﾟ体" panose="040B0A00000000000000" pitchFamily="50" charset="-128"/>
                <a:ea typeface="HGS創英角ﾎﾟｯﾌﾟ体" panose="040B0A00000000000000" pitchFamily="50" charset="-128"/>
              </a:rPr>
              <a:t>》</a:t>
            </a:r>
          </a:p>
          <a:p>
            <a:r>
              <a:rPr lang="ja-JP" altLang="en-US" sz="3200" dirty="0">
                <a:latin typeface="HGS創英角ﾎﾟｯﾌﾟ体" panose="040B0A00000000000000" pitchFamily="50" charset="-128"/>
                <a:ea typeface="HGS創英角ﾎﾟｯﾌﾟ体" panose="040B0A00000000000000" pitchFamily="50" charset="-128"/>
              </a:rPr>
              <a:t>　被保険者</a:t>
            </a:r>
            <a:r>
              <a:rPr lang="ja-JP" altLang="en-US" sz="3200" dirty="0" smtClean="0">
                <a:latin typeface="HGS創英角ﾎﾟｯﾌﾟ体" panose="040B0A00000000000000" pitchFamily="50" charset="-128"/>
                <a:ea typeface="HGS創英角ﾎﾟｯﾌﾟ体" panose="040B0A00000000000000" pitchFamily="50" charset="-128"/>
              </a:rPr>
              <a:t>負担分</a:t>
            </a:r>
            <a:r>
              <a:rPr lang="ja-JP" altLang="en-US" sz="3200" dirty="0">
                <a:solidFill>
                  <a:srgbClr val="FB3A35"/>
                </a:solidFill>
                <a:latin typeface="HGS創英角ﾎﾟｯﾌﾟ体" panose="040B0A00000000000000" pitchFamily="50" charset="-128"/>
                <a:ea typeface="HGS創英角ﾎﾟｯﾌﾟ体" panose="040B0A00000000000000" pitchFamily="50" charset="-128"/>
              </a:rPr>
              <a:t>３８</a:t>
            </a:r>
            <a:r>
              <a:rPr lang="ja-JP" altLang="en-US" sz="3200" dirty="0" smtClean="0">
                <a:latin typeface="HGS創英角ﾎﾟｯﾌﾟ体" panose="040B0A00000000000000" pitchFamily="50" charset="-128"/>
                <a:ea typeface="HGS創英角ﾎﾟｯﾌﾟ体" panose="040B0A00000000000000" pitchFamily="50" charset="-128"/>
              </a:rPr>
              <a:t>：</a:t>
            </a:r>
            <a:r>
              <a:rPr lang="ja-JP" altLang="en-US" sz="3200" dirty="0" smtClean="0">
                <a:solidFill>
                  <a:srgbClr val="FB3A35"/>
                </a:solidFill>
                <a:latin typeface="HGS創英角ﾎﾟｯﾌﾟ体" panose="040B0A00000000000000" pitchFamily="50" charset="-128"/>
                <a:ea typeface="HGS創英角ﾎﾟｯﾌﾟ体" panose="040B0A00000000000000" pitchFamily="50" charset="-128"/>
              </a:rPr>
              <a:t>６２</a:t>
            </a:r>
            <a:r>
              <a:rPr lang="ja-JP" altLang="en-US" sz="3200" dirty="0">
                <a:latin typeface="HGS創英角ﾎﾟｯﾌﾟ体" panose="040B0A00000000000000" pitchFamily="50" charset="-128"/>
                <a:ea typeface="HGS創英角ﾎﾟｯﾌﾟ体" panose="040B0A00000000000000" pitchFamily="50" charset="-128"/>
              </a:rPr>
              <a:t>事業主負担分</a:t>
            </a:r>
            <a:endParaRPr lang="en-US" altLang="ja-JP" sz="3200" dirty="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en-US" altLang="ja-JP" sz="2400" dirty="0">
                <a:latin typeface="HGS創英角ﾎﾟｯﾌﾟ体" panose="040B0A00000000000000" pitchFamily="50" charset="-128"/>
                <a:ea typeface="HGS創英角ﾎﾟｯﾌﾟ体" panose="040B0A00000000000000" pitchFamily="50" charset="-128"/>
              </a:rPr>
              <a:t>※</a:t>
            </a:r>
            <a:r>
              <a:rPr lang="ja-JP" altLang="en-US" sz="2400" dirty="0">
                <a:latin typeface="HGS創英角ﾎﾟｯﾌﾟ体" panose="040B0A00000000000000" pitchFamily="50" charset="-128"/>
                <a:ea typeface="HGS創英角ﾎﾟｯﾌﾟ体" panose="040B0A00000000000000" pitchFamily="50" charset="-128"/>
              </a:rPr>
              <a:t>協会健保　被保険者負担分</a:t>
            </a:r>
            <a:r>
              <a:rPr lang="en-US" altLang="ja-JP" sz="2400" dirty="0">
                <a:latin typeface="HGS創英角ﾎﾟｯﾌﾟ体" panose="040B0A00000000000000" pitchFamily="50" charset="-128"/>
                <a:ea typeface="HGS創英角ﾎﾟｯﾌﾟ体" panose="040B0A00000000000000" pitchFamily="50" charset="-128"/>
              </a:rPr>
              <a:t>50:50</a:t>
            </a:r>
            <a:r>
              <a:rPr lang="ja-JP" altLang="en-US" sz="2400" dirty="0">
                <a:latin typeface="HGS創英角ﾎﾟｯﾌﾟ体" panose="040B0A00000000000000" pitchFamily="50" charset="-128"/>
                <a:ea typeface="HGS創英角ﾎﾟｯﾌﾟ体" panose="040B0A00000000000000" pitchFamily="50" charset="-128"/>
              </a:rPr>
              <a:t>事業主負担分</a:t>
            </a:r>
            <a:endParaRPr lang="en-US" altLang="ja-JP" sz="2400" dirty="0">
              <a:latin typeface="HGS創英角ﾎﾟｯﾌﾟ体" panose="040B0A00000000000000" pitchFamily="50" charset="-128"/>
              <a:ea typeface="HGS創英角ﾎﾟｯﾌﾟ体" panose="040B0A00000000000000" pitchFamily="50" charset="-128"/>
            </a:endParaRPr>
          </a:p>
          <a:p>
            <a:endParaRPr lang="en-US" altLang="ja-JP" sz="2000" u="sng" dirty="0" smtClean="0">
              <a:latin typeface="HGS創英角ﾎﾟｯﾌﾟ体" panose="040B0A00000000000000" pitchFamily="50" charset="-128"/>
              <a:ea typeface="HGS創英角ﾎﾟｯﾌﾟ体" panose="040B0A00000000000000" pitchFamily="50" charset="-128"/>
            </a:endParaRPr>
          </a:p>
          <a:p>
            <a:r>
              <a:rPr lang="ja-JP" altLang="en-US" sz="2800" dirty="0" smtClean="0">
                <a:latin typeface="HGS創英角ﾎﾟｯﾌﾟ体" panose="040B0A00000000000000" pitchFamily="50" charset="-128"/>
                <a:ea typeface="HGS創英角ﾎﾟｯﾌﾟ体" panose="040B0A00000000000000" pitchFamily="50" charset="-128"/>
              </a:rPr>
              <a:t>　　</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smtClean="0">
                <a:latin typeface="HGS創英角ﾎﾟｯﾌﾟ体" panose="040B0A00000000000000" pitchFamily="50" charset="-128"/>
                <a:ea typeface="HGS創英角ﾎﾟｯﾌﾟ体" panose="040B0A00000000000000" pitchFamily="50" charset="-128"/>
              </a:rPr>
              <a:t>　</a:t>
            </a:r>
            <a:endParaRPr lang="en-US" altLang="ja-JP" sz="2400" dirty="0" smtClean="0">
              <a:latin typeface="HGS創英角ﾎﾟｯﾌﾟ体" panose="040B0A00000000000000" pitchFamily="50" charset="-128"/>
              <a:ea typeface="HGS創英角ﾎﾟｯﾌﾟ体" panose="040B0A00000000000000" pitchFamily="50" charset="-128"/>
            </a:endParaRPr>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2996" y="3127470"/>
            <a:ext cx="2477893" cy="2183642"/>
          </a:xfrm>
          <a:prstGeom prst="rect">
            <a:avLst/>
          </a:prstGeom>
        </p:spPr>
      </p:pic>
      <p:grpSp>
        <p:nvGrpSpPr>
          <p:cNvPr id="8" name="グループ化 7"/>
          <p:cNvGrpSpPr/>
          <p:nvPr/>
        </p:nvGrpSpPr>
        <p:grpSpPr>
          <a:xfrm rot="19361306">
            <a:off x="4611578" y="4030721"/>
            <a:ext cx="1030669" cy="1000324"/>
            <a:chOff x="7137779" y="4443392"/>
            <a:chExt cx="1337481" cy="1346010"/>
          </a:xfrm>
        </p:grpSpPr>
        <p:sp>
          <p:nvSpPr>
            <p:cNvPr id="5" name="正方形/長方形 4"/>
            <p:cNvSpPr/>
            <p:nvPr/>
          </p:nvSpPr>
          <p:spPr>
            <a:xfrm>
              <a:off x="7137779" y="4443392"/>
              <a:ext cx="1337481" cy="1013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rot="4341502">
              <a:off x="6719983" y="5070006"/>
              <a:ext cx="1337481" cy="1013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テキスト ボックス 9"/>
          <p:cNvSpPr txBox="1"/>
          <p:nvPr/>
        </p:nvSpPr>
        <p:spPr>
          <a:xfrm>
            <a:off x="1446663" y="5503024"/>
            <a:ext cx="7122463" cy="707886"/>
          </a:xfrm>
          <a:prstGeom prst="rect">
            <a:avLst/>
          </a:prstGeom>
          <a:noFill/>
        </p:spPr>
        <p:txBody>
          <a:bodyPr wrap="none" rtlCol="0">
            <a:spAutoFit/>
          </a:bodyPr>
          <a:lstStyle/>
          <a:p>
            <a:r>
              <a:rPr kumimoji="1" lang="ja-JP" altLang="en-US" sz="4000" dirty="0" smtClean="0">
                <a:latin typeface="HGP創英角ﾎﾟｯﾌﾟ体" panose="040B0A00000000000000" pitchFamily="50" charset="-128"/>
                <a:ea typeface="HGP創英角ﾎﾟｯﾌﾟ体" panose="040B0A00000000000000" pitchFamily="50" charset="-128"/>
              </a:rPr>
              <a:t>とても恵まれていると言えます。</a:t>
            </a:r>
            <a:endParaRPr kumimoji="1" lang="ja-JP" altLang="en-US" sz="4000" dirty="0">
              <a:latin typeface="HGP創英角ﾎﾟｯﾌﾟ体" panose="040B0A00000000000000" pitchFamily="50" charset="-128"/>
              <a:ea typeface="HGP創英角ﾎﾟｯﾌﾟ体" panose="040B0A00000000000000" pitchFamily="50" charset="-128"/>
            </a:endParaRPr>
          </a:p>
        </p:txBody>
      </p:sp>
      <p:sp>
        <p:nvSpPr>
          <p:cNvPr id="9" name="正方形/長方形 8"/>
          <p:cNvSpPr/>
          <p:nvPr/>
        </p:nvSpPr>
        <p:spPr>
          <a:xfrm>
            <a:off x="6456605" y="5089801"/>
            <a:ext cx="902811" cy="523220"/>
          </a:xfrm>
          <a:prstGeom prst="rect">
            <a:avLst/>
          </a:prstGeom>
        </p:spPr>
        <p:txBody>
          <a:bodyPr wrap="none">
            <a:spAutoFit/>
          </a:bodyPr>
          <a:lstStyle/>
          <a:p>
            <a:r>
              <a:rPr lang="ja-JP" altLang="en-US" sz="2800" dirty="0">
                <a:solidFill>
                  <a:srgbClr val="FB3A35"/>
                </a:solidFill>
                <a:latin typeface="HGS創英角ﾎﾟｯﾌﾟ体" panose="040B0A00000000000000" pitchFamily="50" charset="-128"/>
                <a:ea typeface="HGS創英角ﾎﾟｯﾌﾟ体" panose="040B0A00000000000000" pitchFamily="50" charset="-128"/>
              </a:rPr>
              <a:t>６２</a:t>
            </a:r>
            <a:endParaRPr lang="ja-JP" altLang="en-US" sz="2800" dirty="0"/>
          </a:p>
        </p:txBody>
      </p:sp>
      <p:sp>
        <p:nvSpPr>
          <p:cNvPr id="11" name="正方形/長方形 10"/>
          <p:cNvSpPr/>
          <p:nvPr/>
        </p:nvSpPr>
        <p:spPr>
          <a:xfrm>
            <a:off x="2528776" y="5111747"/>
            <a:ext cx="902811" cy="523220"/>
          </a:xfrm>
          <a:prstGeom prst="rect">
            <a:avLst/>
          </a:prstGeom>
        </p:spPr>
        <p:txBody>
          <a:bodyPr wrap="none">
            <a:spAutoFit/>
          </a:bodyPr>
          <a:lstStyle/>
          <a:p>
            <a:r>
              <a:rPr lang="ja-JP" altLang="en-US" sz="2800" dirty="0">
                <a:solidFill>
                  <a:srgbClr val="FB3A35"/>
                </a:solidFill>
                <a:latin typeface="HGS創英角ﾎﾟｯﾌﾟ体" panose="040B0A00000000000000" pitchFamily="50" charset="-128"/>
                <a:ea typeface="HGS創英角ﾎﾟｯﾌﾟ体" panose="040B0A00000000000000" pitchFamily="50" charset="-128"/>
              </a:rPr>
              <a:t>３８</a:t>
            </a:r>
            <a:endParaRPr lang="ja-JP" altLang="en-US" sz="2800" dirty="0"/>
          </a:p>
        </p:txBody>
      </p:sp>
    </p:spTree>
    <p:extLst>
      <p:ext uri="{BB962C8B-B14F-4D97-AF65-F5344CB8AC3E}">
        <p14:creationId xmlns:p14="http://schemas.microsoft.com/office/powerpoint/2010/main" val="22311358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69701" y="495195"/>
            <a:ext cx="8100811" cy="5324535"/>
          </a:xfrm>
          <a:prstGeom prst="rect">
            <a:avLst/>
          </a:prstGeom>
          <a:noFill/>
        </p:spPr>
        <p:txBody>
          <a:bodyPr wrap="square" rtlCol="0">
            <a:spAutoFit/>
          </a:bodyPr>
          <a:lstStyle/>
          <a:p>
            <a:r>
              <a:rPr lang="ja-JP" altLang="en-US" sz="4400" dirty="0" smtClean="0">
                <a:latin typeface="HGS創英角ﾎﾟｯﾌﾟ体" panose="040B0A00000000000000" pitchFamily="50" charset="-128"/>
                <a:ea typeface="HGS創英角ﾎﾟｯﾌﾟ体" panose="040B0A00000000000000" pitchFamily="50" charset="-128"/>
              </a:rPr>
              <a:t>健康</a:t>
            </a:r>
            <a:r>
              <a:rPr lang="ja-JP" altLang="en-US" sz="4400" dirty="0" err="1" smtClean="0">
                <a:latin typeface="HGS創英角ﾎﾟｯﾌﾟ体" panose="040B0A00000000000000" pitchFamily="50" charset="-128"/>
                <a:ea typeface="HGS創英角ﾎﾟｯﾌﾟ体" panose="040B0A00000000000000" pitchFamily="50" charset="-128"/>
              </a:rPr>
              <a:t>保険保険</a:t>
            </a:r>
            <a:r>
              <a:rPr lang="ja-JP" altLang="en-US" sz="4400" dirty="0" smtClean="0">
                <a:latin typeface="HGS創英角ﾎﾟｯﾌﾟ体" panose="040B0A00000000000000" pitchFamily="50" charset="-128"/>
                <a:ea typeface="HGS創英角ﾎﾟｯﾌﾟ体" panose="040B0A00000000000000" pitchFamily="50" charset="-128"/>
              </a:rPr>
              <a:t>料の額について</a:t>
            </a:r>
            <a:endParaRPr lang="en-US" altLang="ja-JP" sz="4400" dirty="0" smtClean="0">
              <a:latin typeface="HGS創英角ﾎﾟｯﾌﾟ体" panose="040B0A00000000000000" pitchFamily="50" charset="-128"/>
              <a:ea typeface="HGS創英角ﾎﾟｯﾌﾟ体" panose="040B0A00000000000000" pitchFamily="50" charset="-128"/>
            </a:endParaRPr>
          </a:p>
          <a:p>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en-US" altLang="ja-JP" sz="3200" dirty="0" smtClean="0">
                <a:latin typeface="HGS創英角ﾎﾟｯﾌﾟ体" panose="040B0A00000000000000" pitchFamily="50" charset="-128"/>
                <a:ea typeface="HGS創英角ﾎﾟｯﾌﾟ体" panose="040B0A00000000000000" pitchFamily="50" charset="-128"/>
              </a:rPr>
              <a:t>《</a:t>
            </a:r>
            <a:r>
              <a:rPr lang="ja-JP" altLang="en-US" sz="3200" dirty="0">
                <a:latin typeface="HGS創英角ﾎﾟｯﾌﾟ体" panose="040B0A00000000000000" pitchFamily="50" charset="-128"/>
                <a:ea typeface="HGS創英角ﾎﾟｯﾌﾟ体" panose="040B0A00000000000000" pitchFamily="50" charset="-128"/>
              </a:rPr>
              <a:t>保険料額</a:t>
            </a:r>
            <a:r>
              <a:rPr lang="en-US" altLang="ja-JP" sz="3200" dirty="0" smtClean="0">
                <a:latin typeface="HGS創英角ﾎﾟｯﾌﾟ体" panose="040B0A00000000000000" pitchFamily="50" charset="-128"/>
                <a:ea typeface="HGS創英角ﾎﾟｯﾌﾟ体" panose="040B0A00000000000000" pitchFamily="50" charset="-128"/>
              </a:rPr>
              <a:t>》</a:t>
            </a:r>
          </a:p>
          <a:p>
            <a:r>
              <a:rPr lang="ja-JP" altLang="en-US" sz="3200" dirty="0" smtClean="0">
                <a:latin typeface="HGS創英角ﾎﾟｯﾌﾟ体" panose="040B0A00000000000000" pitchFamily="50" charset="-128"/>
                <a:ea typeface="HGS創英角ﾎﾟｯﾌﾟ体" panose="040B0A00000000000000" pitchFamily="50" charset="-128"/>
              </a:rPr>
              <a:t>　標準報酬月額</a:t>
            </a:r>
            <a:r>
              <a:rPr lang="en-US" altLang="ja-JP" sz="3200" dirty="0" smtClean="0">
                <a:latin typeface="HGS創英角ﾎﾟｯﾌﾟ体" panose="040B0A00000000000000" pitchFamily="50" charset="-128"/>
                <a:ea typeface="HGS創英角ﾎﾟｯﾌﾟ体" panose="040B0A00000000000000" pitchFamily="50" charset="-128"/>
              </a:rPr>
              <a:t>×</a:t>
            </a:r>
            <a:r>
              <a:rPr lang="ja-JP" altLang="en-US" sz="3200" dirty="0" smtClean="0">
                <a:latin typeface="HGS創英角ﾎﾟｯﾌﾟ体" panose="040B0A00000000000000" pitchFamily="50" charset="-128"/>
                <a:ea typeface="HGS創英角ﾎﾟｯﾌﾟ体" panose="040B0A00000000000000" pitchFamily="50" charset="-128"/>
              </a:rPr>
              <a:t>保険料率（毎月）</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賞与額</a:t>
            </a:r>
            <a:r>
              <a:rPr lang="en-US" altLang="ja-JP" sz="3200" dirty="0" smtClean="0">
                <a:latin typeface="HGS創英角ﾎﾟｯﾌﾟ体" panose="040B0A00000000000000" pitchFamily="50" charset="-128"/>
                <a:ea typeface="HGS創英角ﾎﾟｯﾌﾟ体" panose="040B0A00000000000000" pitchFamily="50" charset="-128"/>
              </a:rPr>
              <a:t>×</a:t>
            </a:r>
            <a:r>
              <a:rPr lang="ja-JP" altLang="en-US" sz="3200" dirty="0">
                <a:latin typeface="HGS創英角ﾎﾟｯﾌﾟ体" panose="040B0A00000000000000" pitchFamily="50" charset="-128"/>
                <a:ea typeface="HGS創英角ﾎﾟｯﾌﾟ体" panose="040B0A00000000000000" pitchFamily="50" charset="-128"/>
              </a:rPr>
              <a:t>保険</a:t>
            </a:r>
            <a:r>
              <a:rPr lang="ja-JP" altLang="en-US" sz="3200" dirty="0" smtClean="0">
                <a:latin typeface="HGS創英角ﾎﾟｯﾌﾟ体" panose="040B0A00000000000000" pitchFamily="50" charset="-128"/>
                <a:ea typeface="HGS創英角ﾎﾟｯﾌﾟ体" panose="040B0A00000000000000" pitchFamily="50" charset="-128"/>
              </a:rPr>
              <a:t>料率（賞与時）</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smtClean="0">
                <a:latin typeface="HGS創英角ﾎﾟｯﾌﾟ体" panose="040B0A00000000000000" pitchFamily="50" charset="-128"/>
                <a:ea typeface="HGS創英角ﾎﾟｯﾌﾟ体" panose="040B0A00000000000000" pitchFamily="50" charset="-128"/>
              </a:rPr>
              <a:t>　　　　　</a:t>
            </a:r>
            <a:r>
              <a:rPr lang="ja-JP" altLang="en-US" sz="2400" dirty="0" smtClean="0">
                <a:latin typeface="HGS創英角ﾎﾟｯﾌﾟ体" panose="040B0A00000000000000" pitchFamily="50" charset="-128"/>
                <a:ea typeface="HGS創英角ﾎﾟｯﾌﾟ体" panose="040B0A00000000000000" pitchFamily="50" charset="-128"/>
              </a:rPr>
              <a:t>給与・賞与明細に記載されています。</a:t>
            </a:r>
            <a:endParaRPr lang="en-US" altLang="ja-JP" sz="2400" dirty="0" smtClean="0">
              <a:latin typeface="HGS創英角ﾎﾟｯﾌﾟ体" panose="040B0A00000000000000" pitchFamily="50" charset="-128"/>
              <a:ea typeface="HGS創英角ﾎﾟｯﾌﾟ体" panose="040B0A00000000000000" pitchFamily="50" charset="-128"/>
            </a:endParaRPr>
          </a:p>
          <a:p>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2800" dirty="0" smtClean="0">
                <a:latin typeface="HGS創英角ﾎﾟｯﾌﾟ体" panose="040B0A00000000000000" pitchFamily="50" charset="-128"/>
                <a:ea typeface="HGS創英角ﾎﾟｯﾌﾟ体" panose="040B0A00000000000000" pitchFamily="50" charset="-128"/>
              </a:rPr>
              <a:t>ライオン健康保険組合の保険料率</a:t>
            </a:r>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　　　　　</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　　　　</a:t>
            </a:r>
            <a:r>
              <a:rPr lang="ja-JP" altLang="en-US" sz="4000" dirty="0" smtClean="0">
                <a:latin typeface="HGS創英角ﾎﾟｯﾌﾟ体" panose="040B0A00000000000000" pitchFamily="50" charset="-128"/>
                <a:ea typeface="HGS創英角ﾎﾟｯﾌﾟ体" panose="040B0A00000000000000" pitchFamily="50" charset="-128"/>
              </a:rPr>
              <a:t>保険料率：</a:t>
            </a:r>
            <a:r>
              <a:rPr lang="ja-JP" altLang="en-US" sz="4000" dirty="0" smtClean="0">
                <a:solidFill>
                  <a:srgbClr val="FF0000"/>
                </a:solidFill>
                <a:latin typeface="HGS創英角ﾎﾟｯﾌﾟ体" panose="040B0A00000000000000" pitchFamily="50" charset="-128"/>
                <a:ea typeface="HGS創英角ﾎﾟｯﾌﾟ体" panose="040B0A00000000000000" pitchFamily="50" charset="-128"/>
              </a:rPr>
              <a:t>８</a:t>
            </a:r>
            <a:r>
              <a:rPr lang="en-US" altLang="ja-JP" sz="4000" dirty="0" smtClean="0">
                <a:solidFill>
                  <a:srgbClr val="FF0000"/>
                </a:solidFill>
                <a:latin typeface="HGS創英角ﾎﾟｯﾌﾟ体" panose="040B0A00000000000000" pitchFamily="50" charset="-128"/>
                <a:ea typeface="HGS創英角ﾎﾟｯﾌﾟ体" panose="040B0A00000000000000" pitchFamily="50" charset="-128"/>
              </a:rPr>
              <a:t>.</a:t>
            </a:r>
            <a:r>
              <a:rPr lang="ja-JP" altLang="en-US" sz="4000" dirty="0" smtClean="0">
                <a:solidFill>
                  <a:srgbClr val="FF0000"/>
                </a:solidFill>
                <a:latin typeface="HGS創英角ﾎﾟｯﾌﾟ体" panose="040B0A00000000000000" pitchFamily="50" charset="-128"/>
                <a:ea typeface="HGS創英角ﾎﾟｯﾌﾟ体" panose="040B0A00000000000000" pitchFamily="50" charset="-128"/>
              </a:rPr>
              <a:t>５％</a:t>
            </a:r>
            <a:endParaRPr lang="en-US" altLang="ja-JP" sz="4000"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　　　</a:t>
            </a:r>
            <a:r>
              <a:rPr lang="ja-JP" altLang="en-US" sz="2400" dirty="0" smtClean="0">
                <a:latin typeface="HGS創英角ﾎﾟｯﾌﾟ体" panose="040B0A00000000000000" pitchFamily="50" charset="-128"/>
                <a:ea typeface="HGS創英角ﾎﾟｯﾌﾟ体" panose="040B0A00000000000000" pitchFamily="50" charset="-128"/>
              </a:rPr>
              <a:t>（毎年２月の組合会で決定されています）</a:t>
            </a:r>
            <a:endParaRPr lang="en-US" altLang="ja-JP" sz="2400" dirty="0" smtClean="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8164081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326525" y="1403799"/>
            <a:ext cx="2202286" cy="4919730"/>
          </a:xfrm>
          <a:prstGeom prst="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latin typeface="HGP創英角ﾎﾟｯﾌﾟ体" panose="040B0A00000000000000" pitchFamily="50" charset="-128"/>
                <a:ea typeface="HGP創英角ﾎﾟｯﾌﾟ体" panose="040B0A00000000000000" pitchFamily="50" charset="-128"/>
              </a:rPr>
              <a:t>標準報酬額</a:t>
            </a:r>
            <a:endParaRPr kumimoji="1" lang="en-US" altLang="ja-JP" dirty="0" smtClean="0">
              <a:latin typeface="HGP創英角ﾎﾟｯﾌﾟ体" panose="040B0A00000000000000" pitchFamily="50" charset="-128"/>
              <a:ea typeface="HGP創英角ﾎﾟｯﾌﾟ体" panose="040B0A00000000000000" pitchFamily="50" charset="-128"/>
            </a:endParaRPr>
          </a:p>
          <a:p>
            <a:pPr algn="ctr"/>
            <a:r>
              <a:rPr lang="ja-JP" altLang="en-US" dirty="0" smtClean="0">
                <a:latin typeface="HGP創英角ﾎﾟｯﾌﾟ体" panose="040B0A00000000000000" pitchFamily="50" charset="-128"/>
                <a:ea typeface="HGP創英角ﾎﾟｯﾌﾟ体" panose="040B0A00000000000000" pitchFamily="50" charset="-128"/>
              </a:rPr>
              <a:t>（月給　賞与）</a:t>
            </a:r>
            <a:endParaRPr kumimoji="1" lang="en-US" altLang="ja-JP" dirty="0" smtClean="0">
              <a:latin typeface="HGP創英角ﾎﾟｯﾌﾟ体" panose="040B0A00000000000000" pitchFamily="50" charset="-128"/>
              <a:ea typeface="HGP創英角ﾎﾟｯﾌﾟ体" panose="040B0A00000000000000" pitchFamily="50" charset="-128"/>
            </a:endParaRPr>
          </a:p>
          <a:p>
            <a:pPr algn="ctr"/>
            <a:r>
              <a:rPr lang="ja-JP" altLang="en-US" dirty="0" smtClean="0">
                <a:latin typeface="HGP創英角ﾎﾟｯﾌﾟ体" panose="040B0A00000000000000" pitchFamily="50" charset="-128"/>
                <a:ea typeface="HGP創英角ﾎﾟｯﾌﾟ体" panose="040B0A00000000000000" pitchFamily="50" charset="-128"/>
              </a:rPr>
              <a:t>　　　</a:t>
            </a:r>
            <a:r>
              <a:rPr lang="en-US" altLang="ja-JP" dirty="0" smtClean="0">
                <a:latin typeface="HGP創英角ﾎﾟｯﾌﾟ体" panose="040B0A00000000000000" pitchFamily="50" charset="-128"/>
                <a:ea typeface="HGP創英角ﾎﾟｯﾌﾟ体" panose="040B0A00000000000000" pitchFamily="50" charset="-128"/>
              </a:rPr>
              <a:t>×8</a:t>
            </a:r>
            <a:r>
              <a:rPr lang="ja-JP" altLang="en-US" dirty="0" err="1" smtClean="0">
                <a:latin typeface="HGP創英角ﾎﾟｯﾌﾟ体" panose="040B0A00000000000000" pitchFamily="50" charset="-128"/>
                <a:ea typeface="HGP創英角ﾎﾟｯﾌﾟ体" panose="040B0A00000000000000" pitchFamily="50" charset="-128"/>
              </a:rPr>
              <a:t>．</a:t>
            </a:r>
            <a:r>
              <a:rPr lang="en-US" altLang="ja-JP" dirty="0" smtClean="0">
                <a:latin typeface="HGP創英角ﾎﾟｯﾌﾟ体" panose="040B0A00000000000000" pitchFamily="50" charset="-128"/>
                <a:ea typeface="HGP創英角ﾎﾟｯﾌﾟ体" panose="040B0A00000000000000" pitchFamily="50" charset="-128"/>
              </a:rPr>
              <a:t>5</a:t>
            </a:r>
            <a:r>
              <a:rPr lang="ja-JP" altLang="en-US" dirty="0" smtClean="0">
                <a:latin typeface="HGP創英角ﾎﾟｯﾌﾟ体" panose="040B0A00000000000000" pitchFamily="50" charset="-128"/>
                <a:ea typeface="HGP創英角ﾎﾟｯﾌﾟ体" panose="040B0A00000000000000" pitchFamily="50" charset="-128"/>
              </a:rPr>
              <a:t>％</a:t>
            </a:r>
            <a:endParaRPr kumimoji="1" lang="ja-JP" altLang="en-US" dirty="0">
              <a:latin typeface="HGP創英角ﾎﾟｯﾌﾟ体" panose="040B0A00000000000000" pitchFamily="50" charset="-128"/>
              <a:ea typeface="HGP創英角ﾎﾟｯﾌﾟ体" panose="040B0A00000000000000" pitchFamily="50" charset="-128"/>
            </a:endParaRPr>
          </a:p>
        </p:txBody>
      </p:sp>
      <p:sp>
        <p:nvSpPr>
          <p:cNvPr id="9" name="右中かっこ 8"/>
          <p:cNvSpPr/>
          <p:nvPr/>
        </p:nvSpPr>
        <p:spPr>
          <a:xfrm>
            <a:off x="3528811" y="1408094"/>
            <a:ext cx="708338" cy="3000775"/>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右中かっこ 9"/>
          <p:cNvSpPr/>
          <p:nvPr/>
        </p:nvSpPr>
        <p:spPr>
          <a:xfrm>
            <a:off x="3552421" y="4415310"/>
            <a:ext cx="708338" cy="1908219"/>
          </a:xfrm>
          <a:prstGeom prst="rightBrace">
            <a:avLst>
              <a:gd name="adj1" fmla="val 8333"/>
              <a:gd name="adj2" fmla="val 2711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正方形/長方形 10"/>
          <p:cNvSpPr/>
          <p:nvPr/>
        </p:nvSpPr>
        <p:spPr>
          <a:xfrm>
            <a:off x="1150950" y="501134"/>
            <a:ext cx="7366119" cy="707886"/>
          </a:xfrm>
          <a:prstGeom prst="rect">
            <a:avLst/>
          </a:prstGeom>
        </p:spPr>
        <p:txBody>
          <a:bodyPr wrap="none">
            <a:spAutoFit/>
          </a:bodyPr>
          <a:lstStyle/>
          <a:p>
            <a:r>
              <a:rPr lang="ja-JP" altLang="en-US" sz="4000" dirty="0">
                <a:latin typeface="HGS創英角ﾎﾟｯﾌﾟ体" panose="040B0A00000000000000" pitchFamily="50" charset="-128"/>
                <a:ea typeface="HGS創英角ﾎﾟｯﾌﾟ体" panose="040B0A00000000000000" pitchFamily="50" charset="-128"/>
              </a:rPr>
              <a:t>健康</a:t>
            </a:r>
            <a:r>
              <a:rPr lang="ja-JP" altLang="en-US" sz="4000" dirty="0" err="1">
                <a:latin typeface="HGS創英角ﾎﾟｯﾌﾟ体" panose="040B0A00000000000000" pitchFamily="50" charset="-128"/>
                <a:ea typeface="HGS創英角ﾎﾟｯﾌﾟ体" panose="040B0A00000000000000" pitchFamily="50" charset="-128"/>
              </a:rPr>
              <a:t>保険保険</a:t>
            </a:r>
            <a:r>
              <a:rPr lang="ja-JP" altLang="en-US" sz="4000" dirty="0">
                <a:latin typeface="HGS創英角ﾎﾟｯﾌﾟ体" panose="040B0A00000000000000" pitchFamily="50" charset="-128"/>
                <a:ea typeface="HGS創英角ﾎﾟｯﾌﾟ体" panose="040B0A00000000000000" pitchFamily="50" charset="-128"/>
              </a:rPr>
              <a:t>料の</a:t>
            </a:r>
            <a:r>
              <a:rPr lang="ja-JP" altLang="en-US" sz="4000" dirty="0" smtClean="0">
                <a:latin typeface="HGS創英角ﾎﾟｯﾌﾟ体" panose="040B0A00000000000000" pitchFamily="50" charset="-128"/>
                <a:ea typeface="HGS創英角ﾎﾟｯﾌﾟ体" panose="040B0A00000000000000" pitchFamily="50" charset="-128"/>
              </a:rPr>
              <a:t>構成イメージ</a:t>
            </a:r>
            <a:endParaRPr lang="en-US" altLang="ja-JP" sz="4000" dirty="0">
              <a:latin typeface="HGS創英角ﾎﾟｯﾌﾟ体" panose="040B0A00000000000000" pitchFamily="50" charset="-128"/>
              <a:ea typeface="HGS創英角ﾎﾟｯﾌﾟ体" panose="040B0A00000000000000" pitchFamily="50" charset="-128"/>
            </a:endParaRPr>
          </a:p>
        </p:txBody>
      </p:sp>
      <p:sp>
        <p:nvSpPr>
          <p:cNvPr id="2" name="正方形/長方形 1"/>
          <p:cNvSpPr/>
          <p:nvPr/>
        </p:nvSpPr>
        <p:spPr>
          <a:xfrm>
            <a:off x="4220684" y="2616093"/>
            <a:ext cx="3698448" cy="584775"/>
          </a:xfrm>
          <a:prstGeom prst="rect">
            <a:avLst/>
          </a:prstGeom>
        </p:spPr>
        <p:txBody>
          <a:bodyPr wrap="none">
            <a:spAutoFit/>
          </a:bodyPr>
          <a:lstStyle/>
          <a:p>
            <a:pPr algn="ctr"/>
            <a:r>
              <a:rPr lang="ja-JP" altLang="en-US" sz="3200" dirty="0">
                <a:latin typeface="HGP創英角ﾎﾟｯﾌﾟ体" panose="040B0A00000000000000" pitchFamily="50" charset="-128"/>
                <a:ea typeface="HGP創英角ﾎﾟｯﾌﾟ体" panose="040B0A00000000000000" pitchFamily="50" charset="-128"/>
              </a:rPr>
              <a:t>事業主</a:t>
            </a:r>
            <a:r>
              <a:rPr lang="ja-JP" altLang="en-US" sz="3200" dirty="0" smtClean="0">
                <a:latin typeface="HGP創英角ﾎﾟｯﾌﾟ体" panose="040B0A00000000000000" pitchFamily="50" charset="-128"/>
                <a:ea typeface="HGP創英角ﾎﾟｯﾌﾟ体" panose="040B0A00000000000000" pitchFamily="50" charset="-128"/>
              </a:rPr>
              <a:t>負担分６２％</a:t>
            </a:r>
            <a:endParaRPr lang="ja-JP" altLang="en-US" sz="3200" dirty="0">
              <a:latin typeface="HGP創英角ﾎﾟｯﾌﾟ体" panose="040B0A00000000000000" pitchFamily="50" charset="-128"/>
              <a:ea typeface="HGP創英角ﾎﾟｯﾌﾟ体" panose="040B0A00000000000000" pitchFamily="50" charset="-128"/>
            </a:endParaRPr>
          </a:p>
        </p:txBody>
      </p:sp>
      <p:sp>
        <p:nvSpPr>
          <p:cNvPr id="3" name="正方形/長方形 2"/>
          <p:cNvSpPr/>
          <p:nvPr/>
        </p:nvSpPr>
        <p:spPr>
          <a:xfrm>
            <a:off x="4284369" y="4607941"/>
            <a:ext cx="3855543" cy="584775"/>
          </a:xfrm>
          <a:prstGeom prst="rect">
            <a:avLst/>
          </a:prstGeom>
        </p:spPr>
        <p:txBody>
          <a:bodyPr wrap="none">
            <a:spAutoFit/>
          </a:bodyPr>
          <a:lstStyle/>
          <a:p>
            <a:pPr algn="ctr"/>
            <a:r>
              <a:rPr lang="ja-JP" altLang="en-US" sz="3200" dirty="0">
                <a:latin typeface="HGP創英角ﾎﾟｯﾌﾟ体" panose="040B0A00000000000000" pitchFamily="50" charset="-128"/>
                <a:ea typeface="HGP創英角ﾎﾟｯﾌﾟ体" panose="040B0A00000000000000" pitchFamily="50" charset="-128"/>
              </a:rPr>
              <a:t>被保険者</a:t>
            </a:r>
            <a:r>
              <a:rPr lang="ja-JP" altLang="en-US" sz="3200" dirty="0" smtClean="0">
                <a:latin typeface="HGP創英角ﾎﾟｯﾌﾟ体" panose="040B0A00000000000000" pitchFamily="50" charset="-128"/>
                <a:ea typeface="HGP創英角ﾎﾟｯﾌﾟ体" panose="040B0A00000000000000" pitchFamily="50" charset="-128"/>
              </a:rPr>
              <a:t>負担分</a:t>
            </a:r>
            <a:r>
              <a:rPr lang="en-US" altLang="ja-JP" sz="3200" dirty="0" smtClean="0">
                <a:latin typeface="HGP創英角ﾎﾟｯﾌﾟ体" panose="040B0A00000000000000" pitchFamily="50" charset="-128"/>
                <a:ea typeface="HGP創英角ﾎﾟｯﾌﾟ体" panose="040B0A00000000000000" pitchFamily="50" charset="-128"/>
              </a:rPr>
              <a:t>38%</a:t>
            </a:r>
            <a:endParaRPr lang="en-US" altLang="ja-JP" sz="3200" dirty="0">
              <a:latin typeface="HGP創英角ﾎﾟｯﾌﾟ体" panose="040B0A00000000000000" pitchFamily="50" charset="-128"/>
              <a:ea typeface="HGP創英角ﾎﾟｯﾌﾟ体" panose="040B0A00000000000000" pitchFamily="50" charset="-128"/>
            </a:endParaRPr>
          </a:p>
        </p:txBody>
      </p:sp>
      <p:sp>
        <p:nvSpPr>
          <p:cNvPr id="12" name="正方形/長方形 11"/>
          <p:cNvSpPr/>
          <p:nvPr/>
        </p:nvSpPr>
        <p:spPr>
          <a:xfrm>
            <a:off x="1342445" y="4434628"/>
            <a:ext cx="2202286" cy="1888902"/>
          </a:xfrm>
          <a:prstGeom prst="rect">
            <a:avLst/>
          </a:prstGeom>
          <a:solidFill>
            <a:srgbClr val="00B0F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HGP創英角ﾎﾟｯﾌﾟ体" panose="040B0A00000000000000" pitchFamily="50" charset="-128"/>
              <a:ea typeface="HGP創英角ﾎﾟｯﾌﾟ体" panose="040B0A00000000000000" pitchFamily="50" charset="-128"/>
            </a:endParaRPr>
          </a:p>
        </p:txBody>
      </p:sp>
      <p:cxnSp>
        <p:nvCxnSpPr>
          <p:cNvPr id="8" name="直線コネクタ 7"/>
          <p:cNvCxnSpPr/>
          <p:nvPr/>
        </p:nvCxnSpPr>
        <p:spPr>
          <a:xfrm>
            <a:off x="1326525" y="4449044"/>
            <a:ext cx="2202286" cy="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4220684" y="5379079"/>
            <a:ext cx="4572000" cy="830997"/>
          </a:xfrm>
          <a:prstGeom prst="rect">
            <a:avLst/>
          </a:prstGeom>
        </p:spPr>
        <p:txBody>
          <a:bodyPr>
            <a:spAutoFit/>
          </a:bodyPr>
          <a:lstStyle/>
          <a:p>
            <a:r>
              <a:rPr lang="ja-JP" altLang="en-US" sz="2400" dirty="0" smtClean="0">
                <a:solidFill>
                  <a:srgbClr val="FF0000"/>
                </a:solidFill>
                <a:latin typeface="HGS創英角ﾎﾟｯﾌﾟ体" panose="040B0A00000000000000" pitchFamily="50" charset="-128"/>
                <a:ea typeface="HGS創英角ﾎﾟｯﾌﾟ体" panose="040B0A00000000000000" pitchFamily="50" charset="-128"/>
              </a:rPr>
              <a:t>事業</a:t>
            </a:r>
            <a:r>
              <a:rPr lang="ja-JP" altLang="en-US" sz="2400" dirty="0">
                <a:solidFill>
                  <a:srgbClr val="FF0000"/>
                </a:solidFill>
                <a:latin typeface="HGS創英角ﾎﾟｯﾌﾟ体" panose="040B0A00000000000000" pitchFamily="50" charset="-128"/>
                <a:ea typeface="HGS創英角ﾎﾟｯﾌﾟ体" panose="040B0A00000000000000" pitchFamily="50" charset="-128"/>
              </a:rPr>
              <a:t>主負担分が多い事がわかります！</a:t>
            </a:r>
            <a:endParaRPr lang="en-US" altLang="ja-JP" sz="2400" dirty="0">
              <a:solidFill>
                <a:srgbClr val="FF0000"/>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09225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846161" y="1269245"/>
            <a:ext cx="5131558" cy="5090612"/>
            <a:chOff x="2197290" y="1132767"/>
            <a:chExt cx="5131558" cy="5090612"/>
          </a:xfrm>
        </p:grpSpPr>
        <p:sp>
          <p:nvSpPr>
            <p:cNvPr id="4" name="角丸四角形 3"/>
            <p:cNvSpPr/>
            <p:nvPr/>
          </p:nvSpPr>
          <p:spPr>
            <a:xfrm>
              <a:off x="2197290" y="1132767"/>
              <a:ext cx="5131558" cy="1637731"/>
            </a:xfrm>
            <a:prstGeom prst="round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solidFill>
                  <a:latin typeface="HGP創英角ﾎﾟｯﾌﾟ体" panose="040B0A00000000000000" pitchFamily="50" charset="-128"/>
                  <a:ea typeface="HGP創英角ﾎﾟｯﾌﾟ体" panose="040B0A00000000000000" pitchFamily="50" charset="-128"/>
                </a:rPr>
                <a:t>ライオン健康保険組合</a:t>
              </a:r>
              <a:endParaRPr kumimoji="1" lang="ja-JP" altLang="en-US" sz="3600"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5" name="角丸四角形 4"/>
            <p:cNvSpPr/>
            <p:nvPr/>
          </p:nvSpPr>
          <p:spPr>
            <a:xfrm>
              <a:off x="2197290" y="3564340"/>
              <a:ext cx="5131558" cy="2659039"/>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3600" dirty="0" smtClean="0">
                <a:solidFill>
                  <a:schemeClr val="tx1"/>
                </a:solidFill>
              </a:endParaRPr>
            </a:p>
            <a:p>
              <a:pPr algn="ctr"/>
              <a:endParaRPr lang="en-US" altLang="ja-JP" sz="3600" dirty="0">
                <a:solidFill>
                  <a:schemeClr val="tx1"/>
                </a:solidFill>
              </a:endParaRPr>
            </a:p>
            <a:p>
              <a:pPr algn="ctr"/>
              <a:endParaRPr lang="en-US" altLang="ja-JP" sz="3600" dirty="0" smtClean="0">
                <a:solidFill>
                  <a:schemeClr val="tx1"/>
                </a:solidFill>
              </a:endParaRPr>
            </a:p>
            <a:p>
              <a:pPr algn="ctr"/>
              <a:endParaRPr lang="en-US" altLang="ja-JP" sz="3600" dirty="0">
                <a:solidFill>
                  <a:schemeClr val="tx1"/>
                </a:solidFill>
              </a:endParaRPr>
            </a:p>
            <a:p>
              <a:pPr algn="ctr"/>
              <a:endParaRPr lang="en-US" altLang="ja-JP" sz="3600" dirty="0" smtClean="0">
                <a:solidFill>
                  <a:schemeClr val="tx1"/>
                </a:solidFill>
              </a:endParaRPr>
            </a:p>
            <a:p>
              <a:pPr algn="ctr"/>
              <a:r>
                <a:rPr lang="ja-JP" altLang="en-US" sz="3600" dirty="0" smtClean="0">
                  <a:solidFill>
                    <a:schemeClr val="tx1"/>
                  </a:solidFill>
                  <a:latin typeface="HGP創英角ﾎﾟｯﾌﾟ体" panose="040B0A00000000000000" pitchFamily="50" charset="-128"/>
                  <a:ea typeface="HGP創英角ﾎﾟｯﾌﾟ体" panose="040B0A00000000000000" pitchFamily="50" charset="-128"/>
                </a:rPr>
                <a:t>事業主</a:t>
              </a:r>
              <a:endParaRPr lang="en-US" altLang="ja-JP" sz="3600" dirty="0" smtClean="0">
                <a:solidFill>
                  <a:schemeClr val="tx1"/>
                </a:solidFill>
                <a:latin typeface="HGP創英角ﾎﾟｯﾌﾟ体" panose="040B0A00000000000000" pitchFamily="50" charset="-128"/>
                <a:ea typeface="HGP創英角ﾎﾟｯﾌﾟ体" panose="040B0A00000000000000" pitchFamily="50" charset="-128"/>
              </a:endParaRPr>
            </a:p>
            <a:p>
              <a:pPr algn="ctr"/>
              <a:r>
                <a:rPr lang="ja-JP" altLang="en-US" sz="2400" dirty="0" smtClean="0">
                  <a:solidFill>
                    <a:schemeClr val="tx1"/>
                  </a:solidFill>
                  <a:latin typeface="HGP創英角ﾎﾟｯﾌﾟ体" panose="040B0A00000000000000" pitchFamily="50" charset="-128"/>
                  <a:ea typeface="HGP創英角ﾎﾟｯﾌﾟ体" panose="040B0A00000000000000" pitchFamily="50" charset="-128"/>
                </a:rPr>
                <a:t>（</a:t>
              </a:r>
              <a:r>
                <a:rPr kumimoji="1" lang="ja-JP" altLang="en-US" sz="2400" dirty="0" smtClean="0">
                  <a:solidFill>
                    <a:schemeClr val="tx1"/>
                  </a:solidFill>
                  <a:latin typeface="HGP創英角ﾎﾟｯﾌﾟ体" panose="040B0A00000000000000" pitchFamily="50" charset="-128"/>
                  <a:ea typeface="HGP創英角ﾎﾟｯﾌﾟ体" panose="040B0A00000000000000" pitchFamily="50" charset="-128"/>
                </a:rPr>
                <a:t>ライオン㈱</a:t>
              </a:r>
              <a:r>
                <a:rPr lang="ja-JP" altLang="en-US" sz="2400" dirty="0" smtClean="0">
                  <a:solidFill>
                    <a:schemeClr val="tx1"/>
                  </a:solidFill>
                  <a:latin typeface="HGP創英角ﾎﾟｯﾌﾟ体" panose="040B0A00000000000000" pitchFamily="50" charset="-128"/>
                  <a:ea typeface="HGP創英角ﾎﾟｯﾌﾟ体" panose="040B0A00000000000000" pitchFamily="50" charset="-128"/>
                </a:rPr>
                <a:t>各関係会社）</a:t>
              </a:r>
              <a:endParaRPr lang="en-US" altLang="ja-JP" sz="2400" dirty="0" smtClean="0">
                <a:solidFill>
                  <a:schemeClr val="tx1"/>
                </a:solidFill>
                <a:latin typeface="HGP創英角ﾎﾟｯﾌﾟ体" panose="040B0A00000000000000" pitchFamily="50" charset="-128"/>
                <a:ea typeface="HGP創英角ﾎﾟｯﾌﾟ体" panose="040B0A00000000000000" pitchFamily="50" charset="-128"/>
              </a:endParaRPr>
            </a:p>
            <a:p>
              <a:pPr algn="ctr"/>
              <a:endParaRPr lang="en-US" altLang="ja-JP" sz="2400" dirty="0">
                <a:solidFill>
                  <a:schemeClr val="tx1"/>
                </a:solidFill>
              </a:endParaRPr>
            </a:p>
            <a:p>
              <a:pPr algn="ctr"/>
              <a:endParaRPr lang="en-US" altLang="ja-JP" sz="2400" dirty="0" smtClean="0">
                <a:solidFill>
                  <a:schemeClr val="tx1"/>
                </a:solidFill>
              </a:endParaRPr>
            </a:p>
            <a:p>
              <a:pPr algn="ctr"/>
              <a:endParaRPr lang="en-US" altLang="ja-JP" sz="2400" dirty="0" smtClean="0">
                <a:solidFill>
                  <a:schemeClr val="tx1"/>
                </a:solidFill>
              </a:endParaRPr>
            </a:p>
          </p:txBody>
        </p:sp>
        <p:sp>
          <p:nvSpPr>
            <p:cNvPr id="6" name="角丸四角形 5"/>
            <p:cNvSpPr/>
            <p:nvPr/>
          </p:nvSpPr>
          <p:spPr>
            <a:xfrm>
              <a:off x="2655628" y="3794080"/>
              <a:ext cx="2505501" cy="13374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HGP創英角ﾎﾟｯﾌﾟ体" panose="040B0A00000000000000" pitchFamily="50" charset="-128"/>
                  <a:ea typeface="HGP創英角ﾎﾟｯﾌﾟ体" panose="040B0A00000000000000" pitchFamily="50" charset="-128"/>
                </a:rPr>
                <a:t>事業</a:t>
              </a:r>
              <a:r>
                <a:rPr lang="ja-JP" altLang="en-US" dirty="0" smtClean="0">
                  <a:solidFill>
                    <a:schemeClr val="tx1"/>
                  </a:solidFill>
                  <a:latin typeface="HGP創英角ﾎﾟｯﾌﾟ体" panose="040B0A00000000000000" pitchFamily="50" charset="-128"/>
                  <a:ea typeface="HGP創英角ﾎﾟｯﾌﾟ体" panose="040B0A00000000000000" pitchFamily="50" charset="-128"/>
                </a:rPr>
                <a:t>主</a:t>
              </a:r>
              <a:endParaRPr lang="en-US" altLang="ja-JP" dirty="0" smtClean="0">
                <a:solidFill>
                  <a:schemeClr val="tx1"/>
                </a:solidFill>
                <a:latin typeface="HGP創英角ﾎﾟｯﾌﾟ体" panose="040B0A00000000000000" pitchFamily="50" charset="-128"/>
                <a:ea typeface="HGP創英角ﾎﾟｯﾌﾟ体" panose="040B0A00000000000000" pitchFamily="50" charset="-128"/>
              </a:endParaRPr>
            </a:p>
            <a:p>
              <a:pPr algn="ctr"/>
              <a:r>
                <a:rPr lang="ja-JP" altLang="en-US" dirty="0" smtClean="0">
                  <a:solidFill>
                    <a:schemeClr val="tx1"/>
                  </a:solidFill>
                  <a:latin typeface="HGP創英角ﾎﾟｯﾌﾟ体" panose="040B0A00000000000000" pitchFamily="50" charset="-128"/>
                  <a:ea typeface="HGP創英角ﾎﾟｯﾌﾟ体" panose="040B0A00000000000000" pitchFamily="50" charset="-128"/>
                </a:rPr>
                <a:t>負担分　６２％</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7" name="角丸四角形 6"/>
            <p:cNvSpPr/>
            <p:nvPr/>
          </p:nvSpPr>
          <p:spPr>
            <a:xfrm>
              <a:off x="5472753" y="3794081"/>
              <a:ext cx="1544471" cy="133747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HGP創英角ﾎﾟｯﾌﾟ体" panose="040B0A00000000000000" pitchFamily="50" charset="-128"/>
                  <a:ea typeface="HGP創英角ﾎﾟｯﾌﾟ体" panose="040B0A00000000000000" pitchFamily="50" charset="-128"/>
                </a:rPr>
                <a:t>従業員</a:t>
              </a:r>
              <a:endParaRPr lang="en-US" altLang="ja-JP" dirty="0" smtClean="0">
                <a:solidFill>
                  <a:schemeClr val="tx1"/>
                </a:solidFill>
                <a:latin typeface="HGP創英角ﾎﾟｯﾌﾟ体" panose="040B0A00000000000000" pitchFamily="50" charset="-128"/>
                <a:ea typeface="HGP創英角ﾎﾟｯﾌﾟ体" panose="040B0A00000000000000" pitchFamily="50" charset="-128"/>
              </a:endParaRPr>
            </a:p>
            <a:p>
              <a:pPr algn="ct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負担分</a:t>
              </a:r>
              <a:endParaRPr kumimoji="1" lang="en-US" altLang="ja-JP" dirty="0" smtClean="0">
                <a:solidFill>
                  <a:schemeClr val="tx1"/>
                </a:solidFill>
                <a:latin typeface="HGP創英角ﾎﾟｯﾌﾟ体" panose="040B0A00000000000000" pitchFamily="50" charset="-128"/>
                <a:ea typeface="HGP創英角ﾎﾟｯﾌﾟ体" panose="040B0A00000000000000" pitchFamily="50" charset="-128"/>
              </a:endParaRPr>
            </a:p>
            <a:p>
              <a:pPr algn="ctr"/>
              <a:r>
                <a:rPr lang="ja-JP" altLang="en-US" dirty="0" smtClean="0">
                  <a:solidFill>
                    <a:schemeClr val="tx1"/>
                  </a:solidFill>
                  <a:latin typeface="HGP創英角ﾎﾟｯﾌﾟ体" panose="040B0A00000000000000" pitchFamily="50" charset="-128"/>
                  <a:ea typeface="HGP創英角ﾎﾟｯﾌﾟ体" panose="040B0A00000000000000" pitchFamily="50" charset="-128"/>
                </a:rPr>
                <a:t>（天引き）</a:t>
              </a:r>
              <a:r>
                <a:rPr lang="en-US" altLang="ja-JP" dirty="0" smtClean="0">
                  <a:solidFill>
                    <a:schemeClr val="tx1"/>
                  </a:solidFill>
                  <a:latin typeface="HGP創英角ﾎﾟｯﾌﾟ体" panose="040B0A00000000000000" pitchFamily="50" charset="-128"/>
                  <a:ea typeface="HGP創英角ﾎﾟｯﾌﾟ体" panose="040B0A00000000000000" pitchFamily="50" charset="-128"/>
                </a:rPr>
                <a:t/>
              </a:r>
              <a:br>
                <a:rPr lang="en-US" altLang="ja-JP" dirty="0" smtClean="0">
                  <a:solidFill>
                    <a:schemeClr val="tx1"/>
                  </a:solidFill>
                  <a:latin typeface="HGP創英角ﾎﾟｯﾌﾟ体" panose="040B0A00000000000000" pitchFamily="50" charset="-128"/>
                  <a:ea typeface="HGP創英角ﾎﾟｯﾌﾟ体" panose="040B0A00000000000000" pitchFamily="50" charset="-128"/>
                </a:rPr>
              </a:br>
              <a:r>
                <a:rPr lang="ja-JP" altLang="en-US" dirty="0" smtClean="0">
                  <a:solidFill>
                    <a:schemeClr val="tx1"/>
                  </a:solidFill>
                  <a:latin typeface="HGP創英角ﾎﾟｯﾌﾟ体" panose="040B0A00000000000000" pitchFamily="50" charset="-128"/>
                  <a:ea typeface="HGP創英角ﾎﾟｯﾌﾟ体" panose="040B0A00000000000000" pitchFamily="50" charset="-128"/>
                </a:rPr>
                <a:t>３８％</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grpSp>
      <p:sp>
        <p:nvSpPr>
          <p:cNvPr id="9" name="正方形/長方形 8"/>
          <p:cNvSpPr/>
          <p:nvPr/>
        </p:nvSpPr>
        <p:spPr>
          <a:xfrm>
            <a:off x="509505" y="245667"/>
            <a:ext cx="7366119" cy="707886"/>
          </a:xfrm>
          <a:prstGeom prst="rect">
            <a:avLst/>
          </a:prstGeom>
        </p:spPr>
        <p:txBody>
          <a:bodyPr wrap="none">
            <a:spAutoFit/>
          </a:bodyPr>
          <a:lstStyle/>
          <a:p>
            <a:r>
              <a:rPr lang="ja-JP" altLang="en-US" sz="4000" dirty="0">
                <a:latin typeface="HGS創英角ﾎﾟｯﾌﾟ体" panose="040B0A00000000000000" pitchFamily="50" charset="-128"/>
                <a:ea typeface="HGS創英角ﾎﾟｯﾌﾟ体" panose="040B0A00000000000000" pitchFamily="50" charset="-128"/>
              </a:rPr>
              <a:t>健康</a:t>
            </a:r>
            <a:r>
              <a:rPr lang="ja-JP" altLang="en-US" sz="4000" dirty="0" err="1">
                <a:latin typeface="HGS創英角ﾎﾟｯﾌﾟ体" panose="040B0A00000000000000" pitchFamily="50" charset="-128"/>
                <a:ea typeface="HGS創英角ﾎﾟｯﾌﾟ体" panose="040B0A00000000000000" pitchFamily="50" charset="-128"/>
              </a:rPr>
              <a:t>保険</a:t>
            </a:r>
            <a:r>
              <a:rPr lang="ja-JP" altLang="en-US" sz="4000" dirty="0" err="1" smtClean="0">
                <a:latin typeface="HGS創英角ﾎﾟｯﾌﾟ体" panose="040B0A00000000000000" pitchFamily="50" charset="-128"/>
                <a:ea typeface="HGS創英角ﾎﾟｯﾌﾟ体" panose="040B0A00000000000000" pitchFamily="50" charset="-128"/>
              </a:rPr>
              <a:t>保険</a:t>
            </a:r>
            <a:r>
              <a:rPr lang="ja-JP" altLang="en-US" sz="4000" dirty="0" smtClean="0">
                <a:latin typeface="HGS創英角ﾎﾟｯﾌﾟ体" panose="040B0A00000000000000" pitchFamily="50" charset="-128"/>
                <a:ea typeface="HGS創英角ﾎﾟｯﾌﾟ体" panose="040B0A00000000000000" pitchFamily="50" charset="-128"/>
              </a:rPr>
              <a:t>料流れのイメージ</a:t>
            </a:r>
            <a:endParaRPr lang="en-US" altLang="ja-JP" sz="4000" dirty="0">
              <a:latin typeface="HGS創英角ﾎﾟｯﾌﾟ体" panose="040B0A00000000000000" pitchFamily="50" charset="-128"/>
              <a:ea typeface="HGS創英角ﾎﾟｯﾌﾟ体" panose="040B0A00000000000000" pitchFamily="50" charset="-128"/>
            </a:endParaRPr>
          </a:p>
        </p:txBody>
      </p:sp>
      <p:sp>
        <p:nvSpPr>
          <p:cNvPr id="14" name="角丸四角形 13"/>
          <p:cNvSpPr/>
          <p:nvPr/>
        </p:nvSpPr>
        <p:spPr>
          <a:xfrm>
            <a:off x="6221874" y="3858459"/>
            <a:ext cx="682388" cy="2678819"/>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r>
              <a:rPr kumimoji="1" lang="ja-JP" altLang="en-US" sz="2400" b="1" dirty="0" smtClean="0">
                <a:solidFill>
                  <a:schemeClr val="tx1"/>
                </a:solidFill>
                <a:latin typeface="HGP創英角ﾎﾟｯﾌﾟ体" panose="040B0A00000000000000" pitchFamily="50" charset="-128"/>
                <a:ea typeface="HGP創英角ﾎﾟｯﾌﾟ体" panose="040B0A00000000000000" pitchFamily="50" charset="-128"/>
              </a:rPr>
              <a:t>高齢者医療制度</a:t>
            </a:r>
            <a:endParaRPr kumimoji="1" lang="ja-JP" altLang="en-US" sz="2400" b="1"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13" name="下カーブ矢印 12"/>
          <p:cNvSpPr/>
          <p:nvPr/>
        </p:nvSpPr>
        <p:spPr>
          <a:xfrm rot="3392745">
            <a:off x="5436266" y="2664445"/>
            <a:ext cx="1907488" cy="755333"/>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角丸四角形 14"/>
          <p:cNvSpPr/>
          <p:nvPr/>
        </p:nvSpPr>
        <p:spPr>
          <a:xfrm>
            <a:off x="7447897" y="3858459"/>
            <a:ext cx="978488" cy="251890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r>
              <a:rPr kumimoji="1" lang="ja-JP" altLang="en-US" sz="3200" b="1" dirty="0" smtClean="0">
                <a:solidFill>
                  <a:schemeClr val="bg1"/>
                </a:solidFill>
                <a:latin typeface="HGP創英角ﾎﾟｯﾌﾟ体" panose="040B0A00000000000000" pitchFamily="50" charset="-128"/>
                <a:ea typeface="HGP創英角ﾎﾟｯﾌﾟ体" panose="040B0A00000000000000" pitchFamily="50" charset="-128"/>
              </a:rPr>
              <a:t>被保険者</a:t>
            </a:r>
            <a:endParaRPr kumimoji="1" lang="en-US" altLang="ja-JP" sz="3200" b="1" dirty="0" smtClean="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18" name="テキスト ボックス 17"/>
          <p:cNvSpPr txBox="1"/>
          <p:nvPr/>
        </p:nvSpPr>
        <p:spPr>
          <a:xfrm>
            <a:off x="6216665" y="3007065"/>
            <a:ext cx="1146412" cy="461665"/>
          </a:xfrm>
          <a:prstGeom prst="rect">
            <a:avLst/>
          </a:prstGeom>
          <a:noFill/>
        </p:spPr>
        <p:txBody>
          <a:bodyPr wrap="square" rtlCol="0">
            <a:spAutoFit/>
          </a:bodyPr>
          <a:lstStyle/>
          <a:p>
            <a:r>
              <a:rPr lang="ja-JP" altLang="en-US" sz="2400" b="1" dirty="0" smtClean="0">
                <a:latin typeface="HGP創英角ﾎﾟｯﾌﾟ体" panose="040B0A00000000000000" pitchFamily="50" charset="-128"/>
                <a:ea typeface="HGP創英角ﾎﾟｯﾌﾟ体" panose="040B0A00000000000000" pitchFamily="50" charset="-128"/>
              </a:rPr>
              <a:t>拠出金</a:t>
            </a:r>
            <a:endParaRPr kumimoji="1" lang="en-US" altLang="ja-JP" sz="2400" b="1" dirty="0" smtClean="0">
              <a:latin typeface="HGP創英角ﾎﾟｯﾌﾟ体" panose="040B0A00000000000000" pitchFamily="50" charset="-128"/>
              <a:ea typeface="HGP創英角ﾎﾟｯﾌﾟ体" panose="040B0A00000000000000" pitchFamily="50" charset="-128"/>
            </a:endParaRPr>
          </a:p>
        </p:txBody>
      </p:sp>
      <p:sp>
        <p:nvSpPr>
          <p:cNvPr id="16" name="下カーブ矢印 15"/>
          <p:cNvSpPr/>
          <p:nvPr/>
        </p:nvSpPr>
        <p:spPr>
          <a:xfrm rot="2956269">
            <a:off x="5646655" y="2113040"/>
            <a:ext cx="3146922" cy="927209"/>
          </a:xfrm>
          <a:prstGeom prst="curvedDownArrow">
            <a:avLst>
              <a:gd name="adj1" fmla="val 19598"/>
              <a:gd name="adj2" fmla="val 58571"/>
              <a:gd name="adj3" fmla="val 38109"/>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テキスト ボックス 16"/>
          <p:cNvSpPr txBox="1"/>
          <p:nvPr/>
        </p:nvSpPr>
        <p:spPr>
          <a:xfrm>
            <a:off x="7272489" y="2626901"/>
            <a:ext cx="1423499" cy="461665"/>
          </a:xfrm>
          <a:prstGeom prst="rect">
            <a:avLst/>
          </a:prstGeom>
          <a:noFill/>
        </p:spPr>
        <p:txBody>
          <a:bodyPr wrap="square" rtlCol="0">
            <a:spAutoFit/>
          </a:bodyPr>
          <a:lstStyle/>
          <a:p>
            <a:r>
              <a:rPr kumimoji="1" lang="ja-JP" altLang="en-US" sz="2400" b="1" dirty="0" smtClean="0">
                <a:latin typeface="HGP創英角ﾎﾟｯﾌﾟ体" panose="040B0A00000000000000" pitchFamily="50" charset="-128"/>
                <a:ea typeface="HGP創英角ﾎﾟｯﾌﾟ体" panose="040B0A00000000000000" pitchFamily="50" charset="-128"/>
              </a:rPr>
              <a:t>保険給付</a:t>
            </a:r>
            <a:endParaRPr kumimoji="1" lang="ja-JP" altLang="en-US" sz="2400" b="1" dirty="0">
              <a:latin typeface="HGP創英角ﾎﾟｯﾌﾟ体" panose="040B0A00000000000000" pitchFamily="50" charset="-128"/>
              <a:ea typeface="HGP創英角ﾎﾟｯﾌﾟ体" panose="040B0A00000000000000" pitchFamily="50" charset="-128"/>
            </a:endParaRPr>
          </a:p>
        </p:txBody>
      </p:sp>
      <p:sp>
        <p:nvSpPr>
          <p:cNvPr id="19" name="ストライプ矢印 18"/>
          <p:cNvSpPr/>
          <p:nvPr/>
        </p:nvSpPr>
        <p:spPr>
          <a:xfrm rot="16200000">
            <a:off x="3432607" y="2142897"/>
            <a:ext cx="859809" cy="2456203"/>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テキスト ボックス 19"/>
          <p:cNvSpPr txBox="1"/>
          <p:nvPr/>
        </p:nvSpPr>
        <p:spPr>
          <a:xfrm>
            <a:off x="3326979" y="3186333"/>
            <a:ext cx="1315478" cy="461665"/>
          </a:xfrm>
          <a:prstGeom prst="rect">
            <a:avLst/>
          </a:prstGeom>
          <a:noFill/>
        </p:spPr>
        <p:txBody>
          <a:bodyPr wrap="square" rtlCol="0">
            <a:spAutoFit/>
          </a:bodyPr>
          <a:lstStyle/>
          <a:p>
            <a:r>
              <a:rPr kumimoji="1" lang="ja-JP" altLang="en-US" sz="2400" dirty="0" smtClean="0">
                <a:latin typeface="HGP創英角ﾎﾟｯﾌﾟ体" panose="040B0A00000000000000" pitchFamily="50" charset="-128"/>
                <a:ea typeface="HGP創英角ﾎﾟｯﾌﾟ体" panose="040B0A00000000000000" pitchFamily="50" charset="-128"/>
              </a:rPr>
              <a:t>保険料</a:t>
            </a:r>
            <a:endParaRPr kumimoji="1" lang="ja-JP" altLang="en-US" sz="2400" dirty="0">
              <a:latin typeface="HGP創英角ﾎﾟｯﾌﾟ体" panose="040B0A00000000000000" pitchFamily="50" charset="-128"/>
              <a:ea typeface="HGP創英角ﾎﾟｯﾌﾟ体" panose="040B0A00000000000000" pitchFamily="50" charset="-128"/>
            </a:endParaRPr>
          </a:p>
        </p:txBody>
      </p:sp>
      <p:pic>
        <p:nvPicPr>
          <p:cNvPr id="21" name="図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2345" y="5156681"/>
            <a:ext cx="988460" cy="871080"/>
          </a:xfrm>
          <a:prstGeom prst="rect">
            <a:avLst/>
          </a:prstGeom>
        </p:spPr>
      </p:pic>
    </p:spTree>
    <p:extLst>
      <p:ext uri="{BB962C8B-B14F-4D97-AF65-F5344CB8AC3E}">
        <p14:creationId xmlns:p14="http://schemas.microsoft.com/office/powerpoint/2010/main" val="32838149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80538" y="412887"/>
            <a:ext cx="7309889" cy="1384995"/>
          </a:xfrm>
          <a:prstGeom prst="rect">
            <a:avLst/>
          </a:prstGeom>
          <a:noFill/>
        </p:spPr>
        <p:txBody>
          <a:bodyPr wrap="square" rtlCol="0">
            <a:spAutoFit/>
          </a:bodyPr>
          <a:lstStyle/>
          <a:p>
            <a:pPr algn="ctr"/>
            <a:r>
              <a:rPr lang="ja-JP" altLang="en-US" sz="4800" dirty="0" smtClean="0">
                <a:latin typeface="HGS創英角ﾎﾟｯﾌﾟ体" panose="040B0A00000000000000" pitchFamily="50" charset="-128"/>
                <a:ea typeface="HGS創英角ﾎﾟｯﾌﾟ体" panose="040B0A00000000000000" pitchFamily="50" charset="-128"/>
              </a:rPr>
              <a:t>介護保険料について</a:t>
            </a:r>
            <a:endParaRPr lang="en-US" altLang="ja-JP" sz="4800" dirty="0" smtClean="0">
              <a:latin typeface="HGS創英角ﾎﾟｯﾌﾟ体" panose="040B0A00000000000000" pitchFamily="50" charset="-128"/>
              <a:ea typeface="HGS創英角ﾎﾟｯﾌﾟ体" panose="040B0A00000000000000" pitchFamily="50" charset="-128"/>
            </a:endParaRPr>
          </a:p>
          <a:p>
            <a:pPr algn="ctr"/>
            <a:r>
              <a:rPr lang="ja-JP" altLang="en-US" sz="3600" dirty="0" smtClean="0">
                <a:latin typeface="HGS創英角ﾎﾟｯﾌﾟ体" panose="040B0A00000000000000" pitchFamily="50" charset="-128"/>
                <a:ea typeface="HGS創英角ﾎﾟｯﾌﾟ体" panose="040B0A00000000000000" pitchFamily="50" charset="-128"/>
              </a:rPr>
              <a:t>介護保険制度の仕組</a:t>
            </a:r>
            <a:endParaRPr lang="en-US" altLang="ja-JP" sz="3600" dirty="0" smtClean="0">
              <a:latin typeface="HGS創英角ﾎﾟｯﾌﾟ体" panose="040B0A00000000000000" pitchFamily="50" charset="-128"/>
              <a:ea typeface="HGS創英角ﾎﾟｯﾌﾟ体" panose="040B0A00000000000000" pitchFamily="50"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7296" y="3077084"/>
            <a:ext cx="1491979" cy="1118635"/>
          </a:xfrm>
          <a:prstGeom prst="rect">
            <a:avLst/>
          </a:prstGeom>
        </p:spPr>
      </p:pic>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3724" y="2623821"/>
            <a:ext cx="3137731" cy="2518029"/>
          </a:xfrm>
          <a:prstGeom prst="rect">
            <a:avLst/>
          </a:prstGeom>
        </p:spPr>
      </p:pic>
      <p:sp>
        <p:nvSpPr>
          <p:cNvPr id="4" name="左右矢印 3"/>
          <p:cNvSpPr/>
          <p:nvPr/>
        </p:nvSpPr>
        <p:spPr>
          <a:xfrm>
            <a:off x="3319271" y="2674151"/>
            <a:ext cx="2333289" cy="962251"/>
          </a:xfrm>
          <a:prstGeom prst="lef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latin typeface="HGP創英角ﾎﾟｯﾌﾟ体" panose="040B0A00000000000000" pitchFamily="50" charset="-128"/>
                <a:ea typeface="HGP創英角ﾎﾟｯﾌﾟ体" panose="040B0A00000000000000" pitchFamily="50" charset="-128"/>
              </a:rPr>
              <a:t>契　　約</a:t>
            </a:r>
            <a:endParaRPr kumimoji="1" lang="ja-JP" altLang="en-US" b="1"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7" name="角丸四角形 6"/>
          <p:cNvSpPr/>
          <p:nvPr/>
        </p:nvSpPr>
        <p:spPr>
          <a:xfrm>
            <a:off x="5415656" y="5376311"/>
            <a:ext cx="2265303" cy="886151"/>
          </a:xfrm>
          <a:prstGeom prst="roundRect">
            <a:avLst/>
          </a:prstGeom>
          <a:solidFill>
            <a:srgbClr val="32FE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chemeClr val="tx1"/>
                </a:solidFill>
                <a:latin typeface="HGP創英角ﾎﾟｯﾌﾟ体" panose="040B0A00000000000000" pitchFamily="50" charset="-128"/>
                <a:ea typeface="HGP創英角ﾎﾟｯﾌﾟ体" panose="040B0A00000000000000" pitchFamily="50" charset="-128"/>
              </a:rPr>
              <a:t>市区町村</a:t>
            </a:r>
            <a:endParaRPr kumimoji="1" lang="ja-JP" altLang="en-US" sz="3200"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5" name="右矢印 4"/>
          <p:cNvSpPr/>
          <p:nvPr/>
        </p:nvSpPr>
        <p:spPr>
          <a:xfrm rot="19202029">
            <a:off x="5931870" y="4525782"/>
            <a:ext cx="1236337" cy="731276"/>
          </a:xfrm>
          <a:prstGeom prst="rightArrow">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介護費用</a:t>
            </a:r>
            <a:endParaRPr kumimoji="1" lang="en-US" altLang="ja-JP" sz="1200" dirty="0" smtClean="0">
              <a:solidFill>
                <a:schemeClr val="tx1"/>
              </a:solidFill>
            </a:endParaRPr>
          </a:p>
          <a:p>
            <a:pPr algn="ctr"/>
            <a:r>
              <a:rPr kumimoji="1" lang="ja-JP" altLang="en-US" sz="1200" dirty="0" smtClean="0">
                <a:solidFill>
                  <a:schemeClr val="tx1"/>
                </a:solidFill>
              </a:rPr>
              <a:t>９割負担</a:t>
            </a:r>
            <a:endParaRPr kumimoji="1" lang="ja-JP" altLang="en-US" sz="1200" dirty="0">
              <a:solidFill>
                <a:schemeClr val="tx1"/>
              </a:solidFill>
            </a:endParaRPr>
          </a:p>
        </p:txBody>
      </p:sp>
      <p:sp>
        <p:nvSpPr>
          <p:cNvPr id="9" name="右矢印 8"/>
          <p:cNvSpPr/>
          <p:nvPr/>
        </p:nvSpPr>
        <p:spPr>
          <a:xfrm>
            <a:off x="3802096" y="4181713"/>
            <a:ext cx="1655064" cy="599033"/>
          </a:xfrm>
          <a:prstGeom prst="rightArrow">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原則</a:t>
            </a:r>
            <a:r>
              <a:rPr kumimoji="1" lang="en-US" altLang="ja-JP" dirty="0" smtClean="0">
                <a:solidFill>
                  <a:schemeClr val="tx1"/>
                </a:solidFill>
              </a:rPr>
              <a:t>1</a:t>
            </a:r>
            <a:r>
              <a:rPr kumimoji="1" lang="ja-JP" altLang="en-US" dirty="0" smtClean="0">
                <a:solidFill>
                  <a:schemeClr val="tx1"/>
                </a:solidFill>
              </a:rPr>
              <a:t>割負担</a:t>
            </a:r>
            <a:endParaRPr kumimoji="1" lang="ja-JP" altLang="en-US" dirty="0">
              <a:solidFill>
                <a:schemeClr val="tx1"/>
              </a:solidFill>
            </a:endParaRPr>
          </a:p>
        </p:txBody>
      </p:sp>
      <p:sp>
        <p:nvSpPr>
          <p:cNvPr id="10" name="左矢印 9"/>
          <p:cNvSpPr/>
          <p:nvPr/>
        </p:nvSpPr>
        <p:spPr>
          <a:xfrm>
            <a:off x="3511656" y="3598213"/>
            <a:ext cx="1931961" cy="69494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HGP創英角ﾎﾟｯﾌﾟ体" panose="040B0A00000000000000" pitchFamily="50" charset="-128"/>
                <a:ea typeface="HGP創英角ﾎﾟｯﾌﾟ体" panose="040B0A00000000000000" pitchFamily="50" charset="-128"/>
              </a:rPr>
              <a:t>サービス提供</a:t>
            </a:r>
            <a:endParaRPr kumimoji="1" lang="ja-JP" altLang="en-US" b="1"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11" name="テキスト ボックス 10"/>
          <p:cNvSpPr txBox="1"/>
          <p:nvPr/>
        </p:nvSpPr>
        <p:spPr>
          <a:xfrm>
            <a:off x="4912663" y="2094326"/>
            <a:ext cx="3274750" cy="615553"/>
          </a:xfrm>
          <a:prstGeom prst="rect">
            <a:avLst/>
          </a:prstGeom>
          <a:noFill/>
        </p:spPr>
        <p:txBody>
          <a:bodyPr wrap="square" rtlCol="0">
            <a:spAutoFit/>
          </a:bodyPr>
          <a:lstStyle/>
          <a:p>
            <a:pPr algn="ctr"/>
            <a:r>
              <a:rPr lang="en-US" altLang="ja-JP" dirty="0" smtClean="0">
                <a:latin typeface="HGS創英角ﾎﾟｯﾌﾟ体" panose="040B0A00000000000000" pitchFamily="50" charset="-128"/>
                <a:ea typeface="HGS創英角ﾎﾟｯﾌﾟ体" panose="040B0A00000000000000" pitchFamily="50" charset="-128"/>
              </a:rPr>
              <a:t>2000</a:t>
            </a:r>
            <a:r>
              <a:rPr lang="ja-JP" altLang="en-US" dirty="0" smtClean="0">
                <a:latin typeface="HGS創英角ﾎﾟｯﾌﾟ体" panose="040B0A00000000000000" pitchFamily="50" charset="-128"/>
                <a:ea typeface="HGS創英角ﾎﾟｯﾌﾟ体" panose="040B0A00000000000000" pitchFamily="50" charset="-128"/>
              </a:rPr>
              <a:t>年から</a:t>
            </a:r>
            <a:r>
              <a:rPr lang="ja-JP" altLang="en-US" u="sng" dirty="0" smtClean="0">
                <a:solidFill>
                  <a:srgbClr val="FF0000"/>
                </a:solidFill>
                <a:latin typeface="HGS創英角ﾎﾟｯﾌﾟ体" panose="040B0A00000000000000" pitchFamily="50" charset="-128"/>
                <a:ea typeface="HGS創英角ﾎﾟｯﾌﾟ体" panose="040B0A00000000000000" pitchFamily="50" charset="-128"/>
              </a:rPr>
              <a:t>保険制度</a:t>
            </a:r>
            <a:r>
              <a:rPr lang="ja-JP" altLang="en-US" dirty="0" smtClean="0">
                <a:latin typeface="HGS創英角ﾎﾟｯﾌﾟ体" panose="040B0A00000000000000" pitchFamily="50" charset="-128"/>
                <a:ea typeface="HGS創英角ﾎﾟｯﾌﾟ体" panose="040B0A00000000000000" pitchFamily="50" charset="-128"/>
              </a:rPr>
              <a:t>に移行</a:t>
            </a:r>
            <a:endParaRPr lang="en-US" altLang="ja-JP" dirty="0" smtClean="0">
              <a:latin typeface="HGS創英角ﾎﾟｯﾌﾟ体" panose="040B0A00000000000000" pitchFamily="50" charset="-128"/>
              <a:ea typeface="HGS創英角ﾎﾟｯﾌﾟ体" panose="040B0A00000000000000" pitchFamily="50" charset="-128"/>
            </a:endParaRPr>
          </a:p>
          <a:p>
            <a:pPr algn="ctr"/>
            <a:r>
              <a:rPr lang="ja-JP" altLang="en-US" sz="1600" dirty="0" smtClean="0">
                <a:latin typeface="HGS創英角ﾎﾟｯﾌﾟ体" panose="040B0A00000000000000" pitchFamily="50" charset="-128"/>
                <a:ea typeface="HGS創英角ﾎﾟｯﾌﾟ体" panose="040B0A00000000000000" pitchFamily="50" charset="-128"/>
              </a:rPr>
              <a:t>　それまでは国が措置として実施</a:t>
            </a:r>
            <a:endParaRPr lang="en-US" altLang="ja-JP" sz="1600" dirty="0" smtClean="0">
              <a:latin typeface="HGS創英角ﾎﾟｯﾌﾟ体" panose="040B0A00000000000000" pitchFamily="50" charset="-128"/>
              <a:ea typeface="HGS創英角ﾎﾟｯﾌﾟ体" panose="040B0A00000000000000" pitchFamily="50" charset="-128"/>
            </a:endParaRPr>
          </a:p>
        </p:txBody>
      </p:sp>
      <p:sp>
        <p:nvSpPr>
          <p:cNvPr id="12" name="角丸四角形 11"/>
          <p:cNvSpPr/>
          <p:nvPr/>
        </p:nvSpPr>
        <p:spPr>
          <a:xfrm>
            <a:off x="1307830" y="5376311"/>
            <a:ext cx="2556331" cy="886151"/>
          </a:xfrm>
          <a:prstGeom prst="round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chemeClr val="tx1"/>
                </a:solidFill>
                <a:latin typeface="HGP創英角ﾎﾟｯﾌﾟ体" panose="040B0A00000000000000" pitchFamily="50" charset="-128"/>
                <a:ea typeface="HGP創英角ﾎﾟｯﾌﾟ体" panose="040B0A00000000000000" pitchFamily="50" charset="-128"/>
              </a:rPr>
              <a:t>ライオン健保</a:t>
            </a:r>
            <a:endParaRPr kumimoji="1" lang="ja-JP" altLang="en-US" sz="3200"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8" name="右矢印 7"/>
          <p:cNvSpPr/>
          <p:nvPr/>
        </p:nvSpPr>
        <p:spPr>
          <a:xfrm rot="2678726">
            <a:off x="1041197" y="4409789"/>
            <a:ext cx="1655064" cy="782969"/>
          </a:xfrm>
          <a:prstGeom prst="rightArrow">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保険料</a:t>
            </a:r>
            <a:endParaRPr kumimoji="1" lang="ja-JP" altLang="en-US" dirty="0">
              <a:solidFill>
                <a:schemeClr val="tx1"/>
              </a:solidFill>
            </a:endParaRPr>
          </a:p>
        </p:txBody>
      </p:sp>
      <p:sp>
        <p:nvSpPr>
          <p:cNvPr id="13" name="右矢印 12"/>
          <p:cNvSpPr/>
          <p:nvPr/>
        </p:nvSpPr>
        <p:spPr>
          <a:xfrm>
            <a:off x="4039416" y="5504315"/>
            <a:ext cx="1269003" cy="630141"/>
          </a:xfrm>
          <a:prstGeom prst="rightArrow">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納付金</a:t>
            </a:r>
            <a:endParaRPr kumimoji="1" lang="ja-JP" altLang="en-US" dirty="0">
              <a:solidFill>
                <a:schemeClr val="tx1"/>
              </a:solidFill>
            </a:endParaRPr>
          </a:p>
        </p:txBody>
      </p:sp>
      <p:sp>
        <p:nvSpPr>
          <p:cNvPr id="16" name="左矢印 15"/>
          <p:cNvSpPr/>
          <p:nvPr/>
        </p:nvSpPr>
        <p:spPr>
          <a:xfrm rot="1783795">
            <a:off x="2638243" y="4601799"/>
            <a:ext cx="3067351" cy="503338"/>
          </a:xfrm>
          <a:prstGeom prst="leftArrow">
            <a:avLst/>
          </a:prstGeom>
          <a:solidFill>
            <a:srgbClr val="32FE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HGP創英角ﾎﾟｯﾌﾟ体" panose="040B0A00000000000000" pitchFamily="50" charset="-128"/>
                <a:ea typeface="HGP創英角ﾎﾟｯﾌﾟ体" panose="040B0A00000000000000" pitchFamily="50" charset="-128"/>
              </a:rPr>
              <a:t>要支援・要介護認定</a:t>
            </a:r>
            <a:endParaRPr kumimoji="1" lang="ja-JP" altLang="en-US" sz="1400"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17" name="テキスト ボックス 16"/>
          <p:cNvSpPr txBox="1"/>
          <p:nvPr/>
        </p:nvSpPr>
        <p:spPr>
          <a:xfrm>
            <a:off x="6221542" y="3381229"/>
            <a:ext cx="1723549" cy="461665"/>
          </a:xfrm>
          <a:prstGeom prst="rect">
            <a:avLst/>
          </a:prstGeom>
          <a:noFill/>
        </p:spPr>
        <p:txBody>
          <a:bodyPr wrap="none" rtlCol="0">
            <a:spAutoFit/>
          </a:bodyPr>
          <a:lstStyle/>
          <a:p>
            <a:r>
              <a:rPr kumimoji="1" lang="ja-JP" altLang="en-US" sz="2400" dirty="0" smtClean="0">
                <a:latin typeface="HGP創英角ﾎﾟｯﾌﾟ体" panose="040B0A00000000000000" pitchFamily="50" charset="-128"/>
                <a:ea typeface="HGP創英角ﾎﾟｯﾌﾟ体" panose="040B0A00000000000000" pitchFamily="50" charset="-128"/>
              </a:rPr>
              <a:t>介護事業者</a:t>
            </a:r>
            <a:endParaRPr kumimoji="1" lang="ja-JP" altLang="en-US" sz="2400" dirty="0">
              <a:latin typeface="HGP創英角ﾎﾟｯﾌﾟ体" panose="040B0A00000000000000" pitchFamily="50" charset="-128"/>
              <a:ea typeface="HGP創英角ﾎﾟｯﾌﾟ体" panose="040B0A00000000000000" pitchFamily="50" charset="-128"/>
            </a:endParaRPr>
          </a:p>
        </p:txBody>
      </p:sp>
      <p:sp>
        <p:nvSpPr>
          <p:cNvPr id="18" name="右カーブ矢印 17"/>
          <p:cNvSpPr/>
          <p:nvPr/>
        </p:nvSpPr>
        <p:spPr>
          <a:xfrm rot="2673802">
            <a:off x="4454932" y="1983583"/>
            <a:ext cx="388804" cy="91405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9" name="図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787" y="2657877"/>
            <a:ext cx="2039394" cy="2784156"/>
          </a:xfrm>
          <a:prstGeom prst="rect">
            <a:avLst/>
          </a:prstGeom>
        </p:spPr>
      </p:pic>
    </p:spTree>
    <p:extLst>
      <p:ext uri="{BB962C8B-B14F-4D97-AF65-F5344CB8AC3E}">
        <p14:creationId xmlns:p14="http://schemas.microsoft.com/office/powerpoint/2010/main" val="41862783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043186" y="495195"/>
            <a:ext cx="7392476" cy="5262979"/>
          </a:xfrm>
          <a:prstGeom prst="rect">
            <a:avLst/>
          </a:prstGeom>
          <a:noFill/>
        </p:spPr>
        <p:txBody>
          <a:bodyPr wrap="square" rtlCol="0">
            <a:spAutoFit/>
          </a:bodyPr>
          <a:lstStyle/>
          <a:p>
            <a:r>
              <a:rPr lang="ja-JP" altLang="en-US" sz="4800" dirty="0" smtClean="0">
                <a:latin typeface="HGS創英角ﾎﾟｯﾌﾟ体" panose="040B0A00000000000000" pitchFamily="50" charset="-128"/>
                <a:ea typeface="HGS創英角ﾎﾟｯﾌﾟ体" panose="040B0A00000000000000" pitchFamily="50" charset="-128"/>
              </a:rPr>
              <a:t>国民皆保険とは</a:t>
            </a:r>
            <a:endParaRPr lang="en-US" altLang="ja-JP" sz="4800" dirty="0" smtClean="0">
              <a:latin typeface="HGS創英角ﾎﾟｯﾌﾟ体" panose="040B0A00000000000000" pitchFamily="50" charset="-128"/>
              <a:ea typeface="HGS創英角ﾎﾟｯﾌﾟ体" panose="040B0A00000000000000" pitchFamily="50" charset="-128"/>
            </a:endParaRPr>
          </a:p>
          <a:p>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smtClean="0">
                <a:latin typeface="HGS創英角ﾎﾟｯﾌﾟ体" panose="040B0A00000000000000" pitchFamily="50" charset="-128"/>
                <a:ea typeface="HGS創英角ﾎﾟｯﾌﾟ体" panose="040B0A00000000000000" pitchFamily="50" charset="-128"/>
              </a:rPr>
              <a:t>日本国民は、何かしらの保険制度に必ず、加入しなければなりません。</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smtClean="0">
                <a:latin typeface="HGS創英角ﾎﾟｯﾌﾟ体" panose="040B0A00000000000000" pitchFamily="50" charset="-128"/>
                <a:ea typeface="HGS創英角ﾎﾟｯﾌﾟ体" panose="040B0A00000000000000" pitchFamily="50" charset="-128"/>
              </a:rPr>
              <a:t>これを</a:t>
            </a:r>
            <a:r>
              <a:rPr lang="ja-JP" altLang="en-US" sz="3200" u="sng" dirty="0" smtClean="0">
                <a:solidFill>
                  <a:srgbClr val="FF0000"/>
                </a:solidFill>
                <a:latin typeface="HGS創英角ﾎﾟｯﾌﾟ体" panose="040B0A00000000000000" pitchFamily="50" charset="-128"/>
                <a:ea typeface="HGS創英角ﾎﾟｯﾌﾟ体" panose="040B0A00000000000000" pitchFamily="50" charset="-128"/>
              </a:rPr>
              <a:t>国民皆保険制</a:t>
            </a:r>
            <a:r>
              <a:rPr lang="ja-JP" altLang="en-US" sz="3200" dirty="0" smtClean="0">
                <a:latin typeface="HGS創英角ﾎﾟｯﾌﾟ体" panose="040B0A00000000000000" pitchFamily="50" charset="-128"/>
                <a:ea typeface="HGS創英角ﾎﾟｯﾌﾟ体" panose="040B0A00000000000000" pitchFamily="50" charset="-128"/>
              </a:rPr>
              <a:t>と言います。</a:t>
            </a:r>
            <a:endParaRPr lang="en-US" altLang="ja-JP" sz="3200" dirty="0" smtClean="0">
              <a:latin typeface="HGS創英角ﾎﾟｯﾌﾟ体" panose="040B0A00000000000000" pitchFamily="50" charset="-128"/>
              <a:ea typeface="HGS創英角ﾎﾟｯﾌﾟ体" panose="040B0A00000000000000" pitchFamily="50" charset="-128"/>
            </a:endParaRPr>
          </a:p>
          <a:p>
            <a:endParaRPr lang="en-US" altLang="ja-JP" sz="3200" dirty="0">
              <a:latin typeface="HGS創英角ﾎﾟｯﾌﾟ体" panose="040B0A00000000000000" pitchFamily="50" charset="-128"/>
              <a:ea typeface="HGS創英角ﾎﾟｯﾌﾟ体" panose="040B0A00000000000000" pitchFamily="50" charset="-128"/>
            </a:endParaRPr>
          </a:p>
          <a:p>
            <a:r>
              <a:rPr lang="ja-JP" altLang="en-US" sz="3200" dirty="0" smtClean="0">
                <a:latin typeface="HGS創英角ﾎﾟｯﾌﾟ体" panose="040B0A00000000000000" pitchFamily="50" charset="-128"/>
                <a:ea typeface="HGS創英角ﾎﾟｯﾌﾟ体" panose="040B0A00000000000000" pitchFamily="50" charset="-128"/>
              </a:rPr>
              <a:t>保険制度とは</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solidFill>
                  <a:srgbClr val="FF0000"/>
                </a:solidFill>
                <a:latin typeface="HGS創英角ﾎﾟｯﾌﾟ体" panose="040B0A00000000000000" pitchFamily="50" charset="-128"/>
                <a:ea typeface="HGS創英角ﾎﾟｯﾌﾟ体" panose="040B0A00000000000000" pitchFamily="50" charset="-128"/>
              </a:rPr>
              <a:t>相互扶助</a:t>
            </a:r>
            <a:r>
              <a:rPr lang="ja-JP" altLang="en-US" sz="3200" dirty="0" smtClean="0">
                <a:latin typeface="HGS創英角ﾎﾟｯﾌﾟ体" panose="040B0A00000000000000" pitchFamily="50" charset="-128"/>
                <a:ea typeface="HGS創英角ﾎﾟｯﾌﾟ体" panose="040B0A00000000000000" pitchFamily="50" charset="-128"/>
              </a:rPr>
              <a:t>の精神をもって、皆で保険</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料を出し合い、保険事故にあった方</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を</a:t>
            </a:r>
            <a:r>
              <a:rPr lang="ja-JP" altLang="en-US" sz="3200" dirty="0" smtClean="0">
                <a:solidFill>
                  <a:srgbClr val="FF0000"/>
                </a:solidFill>
                <a:latin typeface="HGS創英角ﾎﾟｯﾌﾟ体" panose="040B0A00000000000000" pitchFamily="50" charset="-128"/>
                <a:ea typeface="HGS創英角ﾎﾟｯﾌﾟ体" panose="040B0A00000000000000" pitchFamily="50" charset="-128"/>
              </a:rPr>
              <a:t>支える制度</a:t>
            </a:r>
            <a:r>
              <a:rPr lang="ja-JP" altLang="en-US" sz="3200" dirty="0" smtClean="0">
                <a:latin typeface="HGS創英角ﾎﾟｯﾌﾟ体" panose="040B0A00000000000000" pitchFamily="50" charset="-128"/>
                <a:ea typeface="HGS創英角ﾎﾟｯﾌﾟ体" panose="040B0A00000000000000" pitchFamily="50" charset="-128"/>
              </a:rPr>
              <a:t>です。</a:t>
            </a:r>
            <a:endParaRPr lang="en-US" altLang="ja-JP" sz="3200" dirty="0" smtClean="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42382540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69700" y="345069"/>
            <a:ext cx="8100811" cy="4001095"/>
          </a:xfrm>
          <a:prstGeom prst="rect">
            <a:avLst/>
          </a:prstGeom>
          <a:noFill/>
        </p:spPr>
        <p:txBody>
          <a:bodyPr wrap="square" rtlCol="0">
            <a:spAutoFit/>
          </a:bodyPr>
          <a:lstStyle/>
          <a:p>
            <a:r>
              <a:rPr lang="ja-JP" altLang="en-US" sz="3600" dirty="0" smtClean="0">
                <a:latin typeface="HGS創英角ﾎﾟｯﾌﾟ体" panose="040B0A00000000000000" pitchFamily="50" charset="-128"/>
                <a:ea typeface="HGS創英角ﾎﾟｯﾌﾟ体" panose="040B0A00000000000000" pitchFamily="50" charset="-128"/>
              </a:rPr>
              <a:t>介護保険料について</a:t>
            </a:r>
            <a:endParaRPr lang="en-US" altLang="ja-JP" sz="3600" dirty="0" smtClean="0">
              <a:latin typeface="HGS創英角ﾎﾟｯﾌﾟ体" panose="040B0A00000000000000" pitchFamily="50" charset="-128"/>
              <a:ea typeface="HGS創英角ﾎﾟｯﾌﾟ体" panose="040B0A00000000000000" pitchFamily="50" charset="-128"/>
            </a:endParaRPr>
          </a:p>
          <a:p>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smtClean="0">
                <a:latin typeface="HGS創英角ﾎﾟｯﾌﾟ体" panose="040B0A00000000000000" pitchFamily="50" charset="-128"/>
                <a:ea typeface="HGS創英角ﾎﾟｯﾌﾟ体" panose="040B0A00000000000000" pitchFamily="50" charset="-128"/>
              </a:rPr>
              <a:t>　　　　　</a:t>
            </a:r>
            <a:r>
              <a:rPr lang="ja-JP" altLang="en-US" sz="4000" dirty="0" smtClean="0">
                <a:latin typeface="HGS創英角ﾎﾟｯﾌﾟ体" panose="040B0A00000000000000" pitchFamily="50" charset="-128"/>
                <a:ea typeface="HGS創英角ﾎﾟｯﾌﾟ体" panose="040B0A00000000000000" pitchFamily="50" charset="-128"/>
              </a:rPr>
              <a:t>６５歳以上の人</a:t>
            </a:r>
            <a:endParaRPr lang="en-US" altLang="ja-JP" sz="4000" dirty="0" smtClean="0">
              <a:latin typeface="HGS創英角ﾎﾟｯﾌﾟ体" panose="040B0A00000000000000" pitchFamily="50" charset="-128"/>
              <a:ea typeface="HGS創英角ﾎﾟｯﾌﾟ体" panose="040B0A00000000000000" pitchFamily="50" charset="-128"/>
            </a:endParaRPr>
          </a:p>
          <a:p>
            <a:endParaRPr lang="en-US" altLang="ja-JP" sz="3200" dirty="0" smtClean="0">
              <a:latin typeface="HGS創英角ﾎﾟｯﾌﾟ体" panose="040B0A00000000000000" pitchFamily="50" charset="-128"/>
              <a:ea typeface="HGS創英角ﾎﾟｯﾌﾟ体" panose="040B0A00000000000000" pitchFamily="50" charset="-128"/>
            </a:endParaRPr>
          </a:p>
          <a:p>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smtClean="0">
                <a:latin typeface="HGS創英角ﾎﾟｯﾌﾟ体" panose="040B0A00000000000000" pitchFamily="50" charset="-128"/>
                <a:ea typeface="HGS創英角ﾎﾟｯﾌﾟ体" panose="040B0A00000000000000" pitchFamily="50" charset="-128"/>
              </a:rPr>
              <a:t>第１号被保険者と言います。第１号被保険者の介護保険料は年金から天引されます。</a:t>
            </a:r>
            <a:endParaRPr lang="en-US" altLang="ja-JP" sz="3200" dirty="0" smtClean="0">
              <a:latin typeface="HGS創英角ﾎﾟｯﾌﾟ体" panose="040B0A00000000000000" pitchFamily="50" charset="-128"/>
              <a:ea typeface="HGS創英角ﾎﾟｯﾌﾟ体" panose="040B0A00000000000000" pitchFamily="50" charset="-128"/>
            </a:endParaRPr>
          </a:p>
          <a:p>
            <a:endParaRPr lang="en-US" altLang="ja-JP" dirty="0" smtClean="0">
              <a:latin typeface="HGS創英角ﾎﾟｯﾌﾟ体" panose="040B0A00000000000000" pitchFamily="50" charset="-128"/>
              <a:ea typeface="HGS創英角ﾎﾟｯﾌﾟ体" panose="040B0A00000000000000" pitchFamily="50"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2441" y="4125875"/>
            <a:ext cx="1660796" cy="2348330"/>
          </a:xfrm>
          <a:prstGeom prst="rect">
            <a:avLst/>
          </a:prstGeom>
        </p:spPr>
      </p:pic>
      <p:sp>
        <p:nvSpPr>
          <p:cNvPr id="5" name="下矢印 4"/>
          <p:cNvSpPr/>
          <p:nvPr/>
        </p:nvSpPr>
        <p:spPr>
          <a:xfrm>
            <a:off x="3671728" y="2152399"/>
            <a:ext cx="1392071" cy="548047"/>
          </a:xfrm>
          <a:prstGeom prst="downArrow">
            <a:avLst/>
          </a:prstGeom>
          <a:solidFill>
            <a:srgbClr val="32FE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2480" y="4031997"/>
            <a:ext cx="2963484" cy="2221919"/>
          </a:xfrm>
          <a:prstGeom prst="rect">
            <a:avLst/>
          </a:prstGeom>
        </p:spPr>
      </p:pic>
    </p:spTree>
    <p:extLst>
      <p:ext uri="{BB962C8B-B14F-4D97-AF65-F5344CB8AC3E}">
        <p14:creationId xmlns:p14="http://schemas.microsoft.com/office/powerpoint/2010/main" val="28305385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7332" y="778875"/>
            <a:ext cx="8249196" cy="5047536"/>
          </a:xfrm>
          <a:prstGeom prst="rect">
            <a:avLst/>
          </a:prstGeom>
          <a:noFill/>
        </p:spPr>
        <p:txBody>
          <a:bodyPr wrap="square" rtlCol="0">
            <a:spAutoFit/>
          </a:bodyPr>
          <a:lstStyle/>
          <a:p>
            <a:r>
              <a:rPr lang="ja-JP" altLang="en-US" sz="3600" dirty="0" smtClean="0">
                <a:latin typeface="HGS創英角ﾎﾟｯﾌﾟ体" panose="040B0A00000000000000" pitchFamily="50" charset="-128"/>
                <a:ea typeface="HGS創英角ﾎﾟｯﾌﾟ体" panose="040B0A00000000000000" pitchFamily="50" charset="-128"/>
              </a:rPr>
              <a:t>介護保険料について</a:t>
            </a:r>
            <a:endParaRPr lang="en-US" altLang="ja-JP" sz="3600" dirty="0" smtClean="0">
              <a:latin typeface="HGS創英角ﾎﾟｯﾌﾟ体" panose="040B0A00000000000000" pitchFamily="50" charset="-128"/>
              <a:ea typeface="HGS創英角ﾎﾟｯﾌﾟ体" panose="040B0A00000000000000" pitchFamily="50" charset="-128"/>
            </a:endParaRPr>
          </a:p>
          <a:p>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en-US" altLang="ja-JP" sz="3600" dirty="0" smtClean="0">
                <a:latin typeface="HGS創英角ﾎﾟｯﾌﾟ体" panose="040B0A00000000000000" pitchFamily="50" charset="-128"/>
                <a:ea typeface="HGS創英角ﾎﾟｯﾌﾟ体" panose="040B0A00000000000000" pitchFamily="50" charset="-128"/>
              </a:rPr>
              <a:t>40</a:t>
            </a:r>
            <a:r>
              <a:rPr lang="ja-JP" altLang="en-US" sz="3600" dirty="0" smtClean="0">
                <a:latin typeface="HGS創英角ﾎﾟｯﾌﾟ体" panose="040B0A00000000000000" pitchFamily="50" charset="-128"/>
                <a:ea typeface="HGS創英角ﾎﾟｯﾌﾟ体" panose="040B0A00000000000000" pitchFamily="50" charset="-128"/>
              </a:rPr>
              <a:t>歳以上</a:t>
            </a:r>
            <a:r>
              <a:rPr lang="en-US" altLang="ja-JP" sz="3600" dirty="0" smtClean="0">
                <a:latin typeface="HGS創英角ﾎﾟｯﾌﾟ体" panose="040B0A00000000000000" pitchFamily="50" charset="-128"/>
                <a:ea typeface="HGS創英角ﾎﾟｯﾌﾟ体" panose="040B0A00000000000000" pitchFamily="50" charset="-128"/>
              </a:rPr>
              <a:t>65</a:t>
            </a:r>
            <a:r>
              <a:rPr lang="ja-JP" altLang="en-US" sz="3600" dirty="0" smtClean="0">
                <a:latin typeface="HGS創英角ﾎﾟｯﾌﾟ体" panose="040B0A00000000000000" pitchFamily="50" charset="-128"/>
                <a:ea typeface="HGS創英角ﾎﾟｯﾌﾟ体" panose="040B0A00000000000000" pitchFamily="50" charset="-128"/>
              </a:rPr>
              <a:t>歳未満で法人に勤務する人</a:t>
            </a:r>
            <a:endParaRPr lang="en-US" altLang="ja-JP" sz="3600" dirty="0" smtClean="0">
              <a:latin typeface="HGS創英角ﾎﾟｯﾌﾟ体" panose="040B0A00000000000000" pitchFamily="50" charset="-128"/>
              <a:ea typeface="HGS創英角ﾎﾟｯﾌﾟ体" panose="040B0A00000000000000" pitchFamily="50" charset="-128"/>
            </a:endParaRPr>
          </a:p>
          <a:p>
            <a:r>
              <a:rPr lang="en-US" altLang="ja-JP" sz="3600" dirty="0" smtClean="0">
                <a:latin typeface="HGS創英角ﾎﾟｯﾌﾟ体" panose="040B0A00000000000000" pitchFamily="50" charset="-128"/>
                <a:ea typeface="HGS創英角ﾎﾟｯﾌﾟ体" panose="040B0A00000000000000" pitchFamily="50" charset="-128"/>
              </a:rPr>
              <a:t>40</a:t>
            </a:r>
            <a:r>
              <a:rPr lang="ja-JP" altLang="en-US" sz="3600" dirty="0">
                <a:latin typeface="HGS創英角ﾎﾟｯﾌﾟ体" panose="040B0A00000000000000" pitchFamily="50" charset="-128"/>
                <a:ea typeface="HGS創英角ﾎﾟｯﾌﾟ体" panose="040B0A00000000000000" pitchFamily="50" charset="-128"/>
              </a:rPr>
              <a:t>歳</a:t>
            </a:r>
            <a:r>
              <a:rPr lang="ja-JP" altLang="en-US" sz="3600" dirty="0" smtClean="0">
                <a:latin typeface="HGS創英角ﾎﾟｯﾌﾟ体" panose="040B0A00000000000000" pitchFamily="50" charset="-128"/>
                <a:ea typeface="HGS創英角ﾎﾟｯﾌﾟ体" panose="040B0A00000000000000" pitchFamily="50" charset="-128"/>
              </a:rPr>
              <a:t>以上</a:t>
            </a:r>
            <a:r>
              <a:rPr lang="en-US" altLang="ja-JP" sz="3600" dirty="0" smtClean="0">
                <a:latin typeface="HGS創英角ﾎﾟｯﾌﾟ体" panose="040B0A00000000000000" pitchFamily="50" charset="-128"/>
                <a:ea typeface="HGS創英角ﾎﾟｯﾌﾟ体" panose="040B0A00000000000000" pitchFamily="50" charset="-128"/>
              </a:rPr>
              <a:t>65</a:t>
            </a:r>
            <a:r>
              <a:rPr lang="ja-JP" altLang="en-US" sz="3600" dirty="0" smtClean="0">
                <a:latin typeface="HGS創英角ﾎﾟｯﾌﾟ体" panose="040B0A00000000000000" pitchFamily="50" charset="-128"/>
                <a:ea typeface="HGS創英角ﾎﾟｯﾌﾟ体" panose="040B0A00000000000000" pitchFamily="50" charset="-128"/>
              </a:rPr>
              <a:t>歳未満の被</a:t>
            </a:r>
            <a:r>
              <a:rPr lang="ja-JP" altLang="en-US" sz="3600" dirty="0">
                <a:latin typeface="HGS創英角ﾎﾟｯﾌﾟ体" panose="040B0A00000000000000" pitchFamily="50" charset="-128"/>
                <a:ea typeface="HGS創英角ﾎﾟｯﾌﾟ体" panose="040B0A00000000000000" pitchFamily="50" charset="-128"/>
              </a:rPr>
              <a:t>扶養者</a:t>
            </a:r>
            <a:r>
              <a:rPr lang="ja-JP" altLang="en-US" sz="3600" dirty="0" smtClean="0">
                <a:latin typeface="HGS創英角ﾎﾟｯﾌﾟ体" panose="040B0A00000000000000" pitchFamily="50" charset="-128"/>
                <a:ea typeface="HGS創英角ﾎﾟｯﾌﾟ体" panose="040B0A00000000000000" pitchFamily="50" charset="-128"/>
              </a:rPr>
              <a:t>がいる人</a:t>
            </a:r>
            <a:endParaRPr lang="en-US" altLang="ja-JP" sz="3600" dirty="0" smtClean="0">
              <a:latin typeface="HGS創英角ﾎﾟｯﾌﾟ体" panose="040B0A00000000000000" pitchFamily="50" charset="-128"/>
              <a:ea typeface="HGS創英角ﾎﾟｯﾌﾟ体" panose="040B0A00000000000000" pitchFamily="50" charset="-128"/>
            </a:endParaRPr>
          </a:p>
          <a:p>
            <a:r>
              <a:rPr lang="ja-JP" altLang="en-US" dirty="0" smtClean="0">
                <a:latin typeface="HGS創英角ﾎﾟｯﾌﾟ体" panose="040B0A00000000000000" pitchFamily="50" charset="-128"/>
                <a:ea typeface="HGS創英角ﾎﾟｯﾌﾟ体" panose="040B0A00000000000000" pitchFamily="50" charset="-128"/>
              </a:rPr>
              <a:t>（被保険者本人が</a:t>
            </a:r>
            <a:r>
              <a:rPr lang="en-US" altLang="ja-JP" dirty="0" smtClean="0">
                <a:latin typeface="HGS創英角ﾎﾟｯﾌﾟ体" panose="040B0A00000000000000" pitchFamily="50" charset="-128"/>
                <a:ea typeface="HGS創英角ﾎﾟｯﾌﾟ体" panose="040B0A00000000000000" pitchFamily="50" charset="-128"/>
              </a:rPr>
              <a:t>40</a:t>
            </a:r>
            <a:r>
              <a:rPr lang="ja-JP" altLang="en-US" dirty="0" smtClean="0">
                <a:latin typeface="HGS創英角ﾎﾟｯﾌﾟ体" panose="040B0A00000000000000" pitchFamily="50" charset="-128"/>
                <a:ea typeface="HGS創英角ﾎﾟｯﾌﾟ体" panose="040B0A00000000000000" pitchFamily="50" charset="-128"/>
              </a:rPr>
              <a:t>歳未満でも被扶養者に該当者がいれば、徴収される）</a:t>
            </a:r>
            <a:endParaRPr lang="en-US" altLang="ja-JP" dirty="0" smtClean="0">
              <a:latin typeface="HGS創英角ﾎﾟｯﾌﾟ体" panose="040B0A00000000000000" pitchFamily="50" charset="-128"/>
              <a:ea typeface="HGS創英角ﾎﾟｯﾌﾟ体" panose="040B0A00000000000000" pitchFamily="50" charset="-128"/>
            </a:endParaRPr>
          </a:p>
          <a:p>
            <a:endParaRPr lang="en-US" altLang="ja-JP" sz="3200" dirty="0">
              <a:latin typeface="HGS創英角ﾎﾟｯﾌﾟ体" panose="040B0A00000000000000" pitchFamily="50" charset="-128"/>
              <a:ea typeface="HGS創英角ﾎﾟｯﾌﾟ体" panose="040B0A00000000000000" pitchFamily="50" charset="-128"/>
            </a:endParaRPr>
          </a:p>
          <a:p>
            <a:r>
              <a:rPr lang="ja-JP" altLang="en-US" sz="3200" dirty="0" smtClean="0">
                <a:latin typeface="HGS創英角ﾎﾟｯﾌﾟ体" panose="040B0A00000000000000" pitchFamily="50" charset="-128"/>
                <a:ea typeface="HGS創英角ﾎﾟｯﾌﾟ体" panose="040B0A00000000000000" pitchFamily="50" charset="-128"/>
              </a:rPr>
              <a:t>　　　　　　</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　　　　　</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en-US" altLang="ja-JP" sz="3200" dirty="0">
                <a:latin typeface="HGS創英角ﾎﾟｯﾌﾟ体" panose="040B0A00000000000000" pitchFamily="50" charset="-128"/>
                <a:ea typeface="HGS創英角ﾎﾟｯﾌﾟ体" panose="040B0A00000000000000" pitchFamily="50" charset="-128"/>
              </a:rPr>
              <a:t> </a:t>
            </a:r>
            <a:r>
              <a:rPr lang="en-US" altLang="ja-JP" sz="3200" dirty="0" smtClean="0">
                <a:latin typeface="HGS創英角ﾎﾟｯﾌﾟ体" panose="040B0A00000000000000" pitchFamily="50" charset="-128"/>
                <a:ea typeface="HGS創英角ﾎﾟｯﾌﾟ体" panose="040B0A00000000000000" pitchFamily="50" charset="-128"/>
              </a:rPr>
              <a:t>                </a:t>
            </a:r>
            <a:r>
              <a:rPr lang="ja-JP" altLang="en-US" sz="4000" dirty="0" smtClean="0">
                <a:latin typeface="HGS創英角ﾎﾟｯﾌﾟ体" panose="040B0A00000000000000" pitchFamily="50" charset="-128"/>
                <a:ea typeface="HGS創英角ﾎﾟｯﾌﾟ体" panose="040B0A00000000000000" pitchFamily="50" charset="-128"/>
              </a:rPr>
              <a:t>第２号被保険者</a:t>
            </a:r>
            <a:endParaRPr lang="en-US" altLang="ja-JP" sz="4000" dirty="0" smtClean="0">
              <a:latin typeface="HGS創英角ﾎﾟｯﾌﾟ体" panose="040B0A00000000000000" pitchFamily="50" charset="-128"/>
              <a:ea typeface="HGS創英角ﾎﾟｯﾌﾟ体" panose="040B0A00000000000000" pitchFamily="50" charset="-128"/>
            </a:endParaRPr>
          </a:p>
          <a:p>
            <a:endParaRPr lang="en-US" altLang="ja-JP" sz="2800" dirty="0" smtClean="0">
              <a:latin typeface="HGS創英角ﾎﾟｯﾌﾟ体" panose="040B0A00000000000000" pitchFamily="50" charset="-128"/>
              <a:ea typeface="HGS創英角ﾎﾟｯﾌﾟ体" panose="040B0A00000000000000" pitchFamily="50" charset="-128"/>
            </a:endParaRPr>
          </a:p>
        </p:txBody>
      </p:sp>
      <p:sp>
        <p:nvSpPr>
          <p:cNvPr id="2" name="下矢印 1"/>
          <p:cNvSpPr/>
          <p:nvPr/>
        </p:nvSpPr>
        <p:spPr>
          <a:xfrm>
            <a:off x="3875677" y="3493008"/>
            <a:ext cx="1392071" cy="1008570"/>
          </a:xfrm>
          <a:prstGeom prst="downArrow">
            <a:avLst/>
          </a:prstGeom>
          <a:solidFill>
            <a:srgbClr val="32FE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429876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05928" y="495195"/>
            <a:ext cx="8542538" cy="4031873"/>
          </a:xfrm>
          <a:prstGeom prst="rect">
            <a:avLst/>
          </a:prstGeom>
          <a:noFill/>
        </p:spPr>
        <p:txBody>
          <a:bodyPr wrap="square" rtlCol="0">
            <a:spAutoFit/>
          </a:bodyPr>
          <a:lstStyle/>
          <a:p>
            <a:r>
              <a:rPr lang="ja-JP" altLang="en-US" sz="3600" dirty="0" smtClean="0">
                <a:latin typeface="HGS創英角ﾎﾟｯﾌﾟ体" panose="040B0A00000000000000" pitchFamily="50" charset="-128"/>
                <a:ea typeface="HGS創英角ﾎﾟｯﾌﾟ体" panose="040B0A00000000000000" pitchFamily="50" charset="-128"/>
              </a:rPr>
              <a:t>介護保険料について</a:t>
            </a:r>
            <a:endParaRPr lang="en-US" altLang="ja-JP" sz="3600" dirty="0" smtClean="0">
              <a:latin typeface="HGS創英角ﾎﾟｯﾌﾟ体" panose="040B0A00000000000000" pitchFamily="50" charset="-128"/>
              <a:ea typeface="HGS創英角ﾎﾟｯﾌﾟ体" panose="040B0A00000000000000" pitchFamily="50" charset="-128"/>
            </a:endParaRPr>
          </a:p>
          <a:p>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第１号被保険者は要介護、要支援認定されれば介護保険を利用できます。　</a:t>
            </a:r>
            <a:endParaRPr lang="en-US" altLang="ja-JP" sz="3200" dirty="0">
              <a:latin typeface="HGS創英角ﾎﾟｯﾌﾟ体" panose="040B0A00000000000000" pitchFamily="50" charset="-128"/>
              <a:ea typeface="HGS創英角ﾎﾟｯﾌﾟ体" panose="040B0A00000000000000" pitchFamily="50" charset="-128"/>
            </a:endParaRPr>
          </a:p>
          <a:p>
            <a:endParaRPr lang="en-US" altLang="ja-JP" sz="2800" dirty="0">
              <a:latin typeface="HGS創英角ﾎﾟｯﾌﾟ体" panose="040B0A00000000000000" pitchFamily="50" charset="-128"/>
              <a:ea typeface="HGS創英角ﾎﾟｯﾌﾟ体" panose="040B0A00000000000000" pitchFamily="50" charset="-128"/>
            </a:endParaRPr>
          </a:p>
          <a:p>
            <a:r>
              <a:rPr lang="ja-JP" altLang="en-US" sz="3200" dirty="0" smtClean="0">
                <a:latin typeface="HGS創英角ﾎﾟｯﾌﾟ体" panose="040B0A00000000000000" pitchFamily="50" charset="-128"/>
                <a:ea typeface="HGS創英角ﾎﾟｯﾌﾟ体" panose="040B0A00000000000000" pitchFamily="50" charset="-128"/>
              </a:rPr>
              <a:t>第２号被保険者は４０歳以上で認知症・難病等の「特定疾病」の場合は介護保険が利用可能です。</a:t>
            </a:r>
            <a:endParaRPr lang="en-US" altLang="ja-JP" sz="3200" dirty="0" smtClean="0">
              <a:latin typeface="HGS創英角ﾎﾟｯﾌﾟ体" panose="040B0A00000000000000" pitchFamily="50" charset="-128"/>
              <a:ea typeface="HGS創英角ﾎﾟｯﾌﾟ体" panose="040B0A00000000000000" pitchFamily="50" charset="-128"/>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4319" y="4245772"/>
            <a:ext cx="1516921" cy="2244537"/>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9036" y="4236713"/>
            <a:ext cx="1501256" cy="2122744"/>
          </a:xfrm>
          <a:prstGeom prst="rect">
            <a:avLst/>
          </a:prstGeom>
        </p:spPr>
      </p:pic>
    </p:spTree>
    <p:extLst>
      <p:ext uri="{BB962C8B-B14F-4D97-AF65-F5344CB8AC3E}">
        <p14:creationId xmlns:p14="http://schemas.microsoft.com/office/powerpoint/2010/main" val="11418335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69701" y="495195"/>
            <a:ext cx="8100811" cy="6309420"/>
          </a:xfrm>
          <a:prstGeom prst="rect">
            <a:avLst/>
          </a:prstGeom>
          <a:noFill/>
        </p:spPr>
        <p:txBody>
          <a:bodyPr wrap="square" rtlCol="0">
            <a:spAutoFit/>
          </a:bodyPr>
          <a:lstStyle/>
          <a:p>
            <a:r>
              <a:rPr lang="ja-JP" altLang="en-US" sz="3600" dirty="0" smtClean="0">
                <a:latin typeface="HGS創英角ﾎﾟｯﾌﾟ体" panose="040B0A00000000000000" pitchFamily="50" charset="-128"/>
                <a:ea typeface="HGS創英角ﾎﾟｯﾌﾟ体" panose="040B0A00000000000000" pitchFamily="50" charset="-128"/>
              </a:rPr>
              <a:t>介護保険料について</a:t>
            </a:r>
            <a:endParaRPr lang="en-US" altLang="ja-JP" sz="3600" dirty="0" smtClean="0">
              <a:latin typeface="HGS創英角ﾎﾟｯﾌﾟ体" panose="040B0A00000000000000" pitchFamily="50" charset="-128"/>
              <a:ea typeface="HGS創英角ﾎﾟｯﾌﾟ体" panose="040B0A00000000000000" pitchFamily="50" charset="-128"/>
            </a:endParaRPr>
          </a:p>
          <a:p>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smtClean="0">
                <a:latin typeface="HGS創英角ﾎﾟｯﾌﾟ体" panose="040B0A00000000000000" pitchFamily="50" charset="-128"/>
                <a:ea typeface="HGS創英角ﾎﾟｯﾌﾟ体" panose="040B0A00000000000000" pitchFamily="50" charset="-128"/>
              </a:rPr>
              <a:t>第２号被保険者は</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u="sng" dirty="0">
                <a:latin typeface="HGS創英角ﾎﾟｯﾌﾟ体" panose="040B0A00000000000000" pitchFamily="50" charset="-128"/>
                <a:ea typeface="HGS創英角ﾎﾟｯﾌﾟ体" panose="040B0A00000000000000" pitchFamily="50" charset="-128"/>
              </a:rPr>
              <a:t>総保険料＝被保険者負担分＋事業主負担分</a:t>
            </a:r>
            <a:endParaRPr lang="en-US" altLang="ja-JP" sz="3200" u="sng" dirty="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・被保険者負担分（被保険者の負担分）</a:t>
            </a:r>
            <a:endParaRPr lang="en-US" altLang="ja-JP" sz="3200" dirty="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・事業主負担分（会社の負担分）</a:t>
            </a:r>
            <a:endParaRPr lang="en-US" altLang="ja-JP" sz="3200" dirty="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事業主がまとめて</a:t>
            </a:r>
            <a:r>
              <a:rPr lang="ja-JP" altLang="en-US" sz="3200" dirty="0" smtClean="0">
                <a:latin typeface="HGS創英角ﾎﾟｯﾌﾟ体" panose="040B0A00000000000000" pitchFamily="50" charset="-128"/>
                <a:ea typeface="HGS創英角ﾎﾟｯﾌﾟ体" panose="040B0A00000000000000" pitchFamily="50" charset="-128"/>
              </a:rPr>
              <a:t>支払う</a:t>
            </a:r>
            <a:endParaRPr lang="en-US" altLang="ja-JP" sz="3200" dirty="0" smtClean="0">
              <a:latin typeface="HGS創英角ﾎﾟｯﾌﾟ体" panose="040B0A00000000000000" pitchFamily="50" charset="-128"/>
              <a:ea typeface="HGS創英角ﾎﾟｯﾌﾟ体" panose="040B0A00000000000000" pitchFamily="50" charset="-128"/>
            </a:endParaRPr>
          </a:p>
          <a:p>
            <a:endParaRPr lang="en-US" altLang="ja-JP" sz="3200" dirty="0">
              <a:latin typeface="HGS創英角ﾎﾟｯﾌﾟ体" panose="040B0A00000000000000" pitchFamily="50" charset="-128"/>
              <a:ea typeface="HGS創英角ﾎﾟｯﾌﾟ体" panose="040B0A00000000000000" pitchFamily="50" charset="-128"/>
            </a:endParaRPr>
          </a:p>
          <a:p>
            <a:r>
              <a:rPr lang="ja-JP" altLang="en-US" sz="2400" dirty="0" smtClean="0">
                <a:latin typeface="HGS創英角ﾎﾟｯﾌﾟ体" panose="040B0A00000000000000" pitchFamily="50" charset="-128"/>
                <a:ea typeface="HGS創英角ﾎﾟｯﾌﾟ体" panose="040B0A00000000000000" pitchFamily="50" charset="-128"/>
              </a:rPr>
              <a:t>　ライオン健康保険組合の場合２０</a:t>
            </a:r>
            <a:r>
              <a:rPr lang="en-US" altLang="ja-JP" sz="2400" dirty="0" smtClean="0">
                <a:latin typeface="HGS創英角ﾎﾟｯﾌﾟ体" panose="040B0A00000000000000" pitchFamily="50" charset="-128"/>
                <a:ea typeface="HGS創英角ﾎﾟｯﾌﾟ体" panose="040B0A00000000000000" pitchFamily="50" charset="-128"/>
              </a:rPr>
              <a:t>/</a:t>
            </a:r>
            <a:r>
              <a:rPr lang="ja-JP" altLang="en-US" sz="2400" dirty="0" smtClean="0">
                <a:latin typeface="HGS創英角ﾎﾟｯﾌﾟ体" panose="040B0A00000000000000" pitchFamily="50" charset="-128"/>
                <a:ea typeface="HGS創英角ﾎﾟｯﾌﾟ体" panose="040B0A00000000000000" pitchFamily="50" charset="-128"/>
              </a:rPr>
              <a:t>１０００</a:t>
            </a:r>
            <a:endParaRPr lang="en-US" altLang="ja-JP" sz="2400" dirty="0" smtClean="0">
              <a:latin typeface="HGS創英角ﾎﾟｯﾌﾟ体" panose="040B0A00000000000000" pitchFamily="50" charset="-128"/>
              <a:ea typeface="HGS創英角ﾎﾟｯﾌﾟ体" panose="040B0A00000000000000" pitchFamily="50" charset="-128"/>
            </a:endParaRPr>
          </a:p>
          <a:p>
            <a:r>
              <a:rPr lang="ja-JP" altLang="en-US" sz="2400" dirty="0" smtClean="0">
                <a:latin typeface="HGS創英角ﾎﾟｯﾌﾟ体" panose="040B0A00000000000000" pitchFamily="50" charset="-128"/>
                <a:ea typeface="HGS創英角ﾎﾟｯﾌﾟ体" panose="040B0A00000000000000" pitchFamily="50" charset="-128"/>
              </a:rPr>
              <a:t>　事業主５０</a:t>
            </a:r>
            <a:r>
              <a:rPr lang="en-US" altLang="ja-JP" sz="2400" dirty="0" smtClean="0">
                <a:latin typeface="HGS創英角ﾎﾟｯﾌﾟ体" panose="040B0A00000000000000" pitchFamily="50" charset="-128"/>
                <a:ea typeface="HGS創英角ﾎﾟｯﾌﾟ体" panose="040B0A00000000000000" pitchFamily="50" charset="-128"/>
              </a:rPr>
              <a:t>:</a:t>
            </a:r>
            <a:r>
              <a:rPr lang="ja-JP" altLang="en-US" sz="2400" dirty="0" smtClean="0">
                <a:latin typeface="HGS創英角ﾎﾟｯﾌﾟ体" panose="040B0A00000000000000" pitchFamily="50" charset="-128"/>
                <a:ea typeface="HGS創英角ﾎﾟｯﾌﾟ体" panose="040B0A00000000000000" pitchFamily="50" charset="-128"/>
              </a:rPr>
              <a:t>５０被保険者　の割合　</a:t>
            </a:r>
            <a:r>
              <a:rPr lang="en-US" altLang="ja-JP" sz="2400" dirty="0" smtClean="0">
                <a:latin typeface="HGS創英角ﾎﾟｯﾌﾟ体" panose="040B0A00000000000000" pitchFamily="50" charset="-128"/>
                <a:ea typeface="HGS創英角ﾎﾟｯﾌﾟ体" panose="040B0A00000000000000" pitchFamily="50" charset="-128"/>
              </a:rPr>
              <a:t>(2022</a:t>
            </a:r>
            <a:r>
              <a:rPr lang="ja-JP" altLang="en-US" sz="2400" dirty="0" smtClean="0">
                <a:latin typeface="HGS創英角ﾎﾟｯﾌﾟ体" panose="040B0A00000000000000" pitchFamily="50" charset="-128"/>
                <a:ea typeface="HGS創英角ﾎﾟｯﾌﾟ体" panose="040B0A00000000000000" pitchFamily="50" charset="-128"/>
              </a:rPr>
              <a:t>年</a:t>
            </a:r>
            <a:r>
              <a:rPr lang="en-US" altLang="ja-JP" sz="2400" dirty="0" smtClean="0">
                <a:latin typeface="HGS創英角ﾎﾟｯﾌﾟ体" panose="040B0A00000000000000" pitchFamily="50" charset="-128"/>
                <a:ea typeface="HGS創英角ﾎﾟｯﾌﾟ体" panose="040B0A00000000000000" pitchFamily="50" charset="-128"/>
              </a:rPr>
              <a:t>3</a:t>
            </a:r>
            <a:r>
              <a:rPr lang="ja-JP" altLang="en-US" sz="2400" dirty="0" smtClean="0">
                <a:latin typeface="HGS創英角ﾎﾟｯﾌﾟ体" panose="040B0A00000000000000" pitchFamily="50" charset="-128"/>
                <a:ea typeface="HGS創英角ﾎﾟｯﾌﾟ体" panose="040B0A00000000000000" pitchFamily="50" charset="-128"/>
              </a:rPr>
              <a:t>月現在</a:t>
            </a:r>
            <a:r>
              <a:rPr lang="en-US" altLang="ja-JP" sz="2400" dirty="0" smtClean="0">
                <a:latin typeface="HGS創英角ﾎﾟｯﾌﾟ体" panose="040B0A00000000000000" pitchFamily="50" charset="-128"/>
                <a:ea typeface="HGS創英角ﾎﾟｯﾌﾟ体" panose="040B0A00000000000000" pitchFamily="50" charset="-128"/>
              </a:rPr>
              <a:t>)</a:t>
            </a:r>
          </a:p>
          <a:p>
            <a:endParaRPr lang="en-US" altLang="ja-JP" sz="2400" dirty="0">
              <a:latin typeface="HGS創英角ﾎﾟｯﾌﾟ体" panose="040B0A00000000000000" pitchFamily="50" charset="-128"/>
              <a:ea typeface="HGS創英角ﾎﾟｯﾌﾟ体" panose="040B0A00000000000000" pitchFamily="50" charset="-128"/>
            </a:endParaRPr>
          </a:p>
          <a:p>
            <a:r>
              <a:rPr lang="ja-JP" altLang="en-US" sz="2400" dirty="0">
                <a:latin typeface="HGS創英角ﾎﾟｯﾌﾟ体" panose="040B0A00000000000000" pitchFamily="50" charset="-128"/>
                <a:ea typeface="HGS創英角ﾎﾟｯﾌﾟ体" panose="040B0A00000000000000" pitchFamily="50" charset="-128"/>
              </a:rPr>
              <a:t>当健保組合から国に対して</a:t>
            </a:r>
            <a:r>
              <a:rPr lang="ja-JP" altLang="en-US" sz="2400" dirty="0" smtClean="0">
                <a:latin typeface="HGS創英角ﾎﾟｯﾌﾟ体" panose="040B0A00000000000000" pitchFamily="50" charset="-128"/>
                <a:ea typeface="HGS創英角ﾎﾟｯﾌﾟ体" panose="040B0A00000000000000" pitchFamily="50" charset="-128"/>
              </a:rPr>
              <a:t>、介護納付金として毎年</a:t>
            </a:r>
            <a:r>
              <a:rPr lang="ja-JP" altLang="en-US" sz="2400" dirty="0">
                <a:latin typeface="HGS創英角ﾎﾟｯﾌﾟ体" panose="040B0A00000000000000" pitchFamily="50" charset="-128"/>
                <a:ea typeface="HGS創英角ﾎﾟｯﾌﾟ体" panose="040B0A00000000000000" pitchFamily="50" charset="-128"/>
              </a:rPr>
              <a:t>決められた額を支払います。</a:t>
            </a:r>
            <a:endParaRPr lang="en-US" altLang="ja-JP" sz="2400" dirty="0">
              <a:latin typeface="HGS創英角ﾎﾟｯﾌﾟ体" panose="040B0A00000000000000" pitchFamily="50" charset="-128"/>
              <a:ea typeface="HGS創英角ﾎﾟｯﾌﾟ体" panose="040B0A00000000000000" pitchFamily="50" charset="-128"/>
            </a:endParaRPr>
          </a:p>
          <a:p>
            <a:r>
              <a:rPr lang="ja-JP" altLang="en-US" sz="2400" dirty="0" smtClean="0">
                <a:latin typeface="HGS創英角ﾎﾟｯﾌﾟ体" panose="040B0A00000000000000" pitchFamily="50" charset="-128"/>
                <a:ea typeface="HGS創英角ﾎﾟｯﾌﾟ体" panose="040B0A00000000000000" pitchFamily="50" charset="-128"/>
              </a:rPr>
              <a:t>　</a:t>
            </a:r>
            <a:endParaRPr lang="en-US" altLang="ja-JP" sz="2400" dirty="0" smtClean="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35758819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326521" y="3711884"/>
            <a:ext cx="2202286" cy="2615939"/>
          </a:xfrm>
          <a:prstGeom prst="rect">
            <a:avLst/>
          </a:prstGeom>
          <a:solidFill>
            <a:srgbClr val="32FE9D"/>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HGP創英角ﾎﾟｯﾌﾟ体" panose="040B0A00000000000000" pitchFamily="50" charset="-128"/>
              <a:ea typeface="HGP創英角ﾎﾟｯﾌﾟ体" panose="040B0A00000000000000" pitchFamily="50" charset="-128"/>
            </a:endParaRPr>
          </a:p>
        </p:txBody>
      </p:sp>
      <p:sp>
        <p:nvSpPr>
          <p:cNvPr id="9" name="右中かっこ 8"/>
          <p:cNvSpPr/>
          <p:nvPr/>
        </p:nvSpPr>
        <p:spPr>
          <a:xfrm>
            <a:off x="3552421" y="1408094"/>
            <a:ext cx="684728" cy="230379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右中かっこ 9"/>
          <p:cNvSpPr/>
          <p:nvPr/>
        </p:nvSpPr>
        <p:spPr>
          <a:xfrm>
            <a:off x="3552421" y="3711886"/>
            <a:ext cx="708338" cy="261164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正方形/長方形 10"/>
          <p:cNvSpPr/>
          <p:nvPr/>
        </p:nvSpPr>
        <p:spPr>
          <a:xfrm>
            <a:off x="1150950" y="501134"/>
            <a:ext cx="6340197" cy="707886"/>
          </a:xfrm>
          <a:prstGeom prst="rect">
            <a:avLst/>
          </a:prstGeom>
        </p:spPr>
        <p:txBody>
          <a:bodyPr wrap="none">
            <a:spAutoFit/>
          </a:bodyPr>
          <a:lstStyle/>
          <a:p>
            <a:r>
              <a:rPr lang="ja-JP" altLang="en-US" sz="4000" dirty="0" smtClean="0">
                <a:latin typeface="HGS創英角ﾎﾟｯﾌﾟ体" panose="040B0A00000000000000" pitchFamily="50" charset="-128"/>
                <a:ea typeface="HGS創英角ﾎﾟｯﾌﾟ体" panose="040B0A00000000000000" pitchFamily="50" charset="-128"/>
              </a:rPr>
              <a:t>介護保険料</a:t>
            </a:r>
            <a:r>
              <a:rPr lang="ja-JP" altLang="en-US" sz="4000" dirty="0">
                <a:latin typeface="HGS創英角ﾎﾟｯﾌﾟ体" panose="040B0A00000000000000" pitchFamily="50" charset="-128"/>
                <a:ea typeface="HGS創英角ﾎﾟｯﾌﾟ体" panose="040B0A00000000000000" pitchFamily="50" charset="-128"/>
              </a:rPr>
              <a:t>の</a:t>
            </a:r>
            <a:r>
              <a:rPr lang="ja-JP" altLang="en-US" sz="4000" dirty="0" smtClean="0">
                <a:latin typeface="HGS創英角ﾎﾟｯﾌﾟ体" panose="040B0A00000000000000" pitchFamily="50" charset="-128"/>
                <a:ea typeface="HGS創英角ﾎﾟｯﾌﾟ体" panose="040B0A00000000000000" pitchFamily="50" charset="-128"/>
              </a:rPr>
              <a:t>構成イメージ</a:t>
            </a:r>
            <a:endParaRPr lang="en-US" altLang="ja-JP" sz="4000" dirty="0">
              <a:latin typeface="HGS創英角ﾎﾟｯﾌﾟ体" panose="040B0A00000000000000" pitchFamily="50" charset="-128"/>
              <a:ea typeface="HGS創英角ﾎﾟｯﾌﾟ体" panose="040B0A00000000000000" pitchFamily="50" charset="-128"/>
            </a:endParaRPr>
          </a:p>
        </p:txBody>
      </p:sp>
      <p:sp>
        <p:nvSpPr>
          <p:cNvPr id="2" name="正方形/長方形 1"/>
          <p:cNvSpPr/>
          <p:nvPr/>
        </p:nvSpPr>
        <p:spPr>
          <a:xfrm>
            <a:off x="4237149" y="2281777"/>
            <a:ext cx="3698448" cy="584775"/>
          </a:xfrm>
          <a:prstGeom prst="rect">
            <a:avLst/>
          </a:prstGeom>
        </p:spPr>
        <p:txBody>
          <a:bodyPr wrap="none">
            <a:spAutoFit/>
          </a:bodyPr>
          <a:lstStyle/>
          <a:p>
            <a:pPr algn="ctr"/>
            <a:r>
              <a:rPr lang="ja-JP" altLang="en-US" sz="3200" dirty="0">
                <a:latin typeface="HGP創英角ﾎﾟｯﾌﾟ体" panose="040B0A00000000000000" pitchFamily="50" charset="-128"/>
                <a:ea typeface="HGP創英角ﾎﾟｯﾌﾟ体" panose="040B0A00000000000000" pitchFamily="50" charset="-128"/>
              </a:rPr>
              <a:t>事業主</a:t>
            </a:r>
            <a:r>
              <a:rPr lang="ja-JP" altLang="en-US" sz="3200" dirty="0" smtClean="0">
                <a:latin typeface="HGP創英角ﾎﾟｯﾌﾟ体" panose="040B0A00000000000000" pitchFamily="50" charset="-128"/>
                <a:ea typeface="HGP創英角ﾎﾟｯﾌﾟ体" panose="040B0A00000000000000" pitchFamily="50" charset="-128"/>
              </a:rPr>
              <a:t>負担分５０％</a:t>
            </a:r>
            <a:endParaRPr lang="ja-JP" altLang="en-US" sz="3200" dirty="0">
              <a:latin typeface="HGP創英角ﾎﾟｯﾌﾟ体" panose="040B0A00000000000000" pitchFamily="50" charset="-128"/>
              <a:ea typeface="HGP創英角ﾎﾟｯﾌﾟ体" panose="040B0A00000000000000" pitchFamily="50" charset="-128"/>
            </a:endParaRPr>
          </a:p>
        </p:txBody>
      </p:sp>
      <p:sp>
        <p:nvSpPr>
          <p:cNvPr id="3" name="正方形/長方形 2"/>
          <p:cNvSpPr/>
          <p:nvPr/>
        </p:nvSpPr>
        <p:spPr>
          <a:xfrm>
            <a:off x="4321048" y="4725320"/>
            <a:ext cx="3964548" cy="584775"/>
          </a:xfrm>
          <a:prstGeom prst="rect">
            <a:avLst/>
          </a:prstGeom>
        </p:spPr>
        <p:txBody>
          <a:bodyPr wrap="none">
            <a:spAutoFit/>
          </a:bodyPr>
          <a:lstStyle/>
          <a:p>
            <a:pPr algn="ctr"/>
            <a:r>
              <a:rPr lang="ja-JP" altLang="en-US" sz="3200" dirty="0">
                <a:latin typeface="HGP創英角ﾎﾟｯﾌﾟ体" panose="040B0A00000000000000" pitchFamily="50" charset="-128"/>
                <a:ea typeface="HGP創英角ﾎﾟｯﾌﾟ体" panose="040B0A00000000000000" pitchFamily="50" charset="-128"/>
              </a:rPr>
              <a:t>被保険者</a:t>
            </a:r>
            <a:r>
              <a:rPr lang="ja-JP" altLang="en-US" sz="3200" dirty="0" smtClean="0">
                <a:latin typeface="HGP創英角ﾎﾟｯﾌﾟ体" panose="040B0A00000000000000" pitchFamily="50" charset="-128"/>
                <a:ea typeface="HGP創英角ﾎﾟｯﾌﾟ体" panose="040B0A00000000000000" pitchFamily="50" charset="-128"/>
              </a:rPr>
              <a:t>負担分５０</a:t>
            </a:r>
            <a:r>
              <a:rPr lang="en-US" altLang="ja-JP" sz="3200" dirty="0" smtClean="0">
                <a:latin typeface="HGP創英角ﾎﾟｯﾌﾟ体" panose="040B0A00000000000000" pitchFamily="50" charset="-128"/>
                <a:ea typeface="HGP創英角ﾎﾟｯﾌﾟ体" panose="040B0A00000000000000" pitchFamily="50" charset="-128"/>
              </a:rPr>
              <a:t>%</a:t>
            </a:r>
            <a:endParaRPr lang="en-US" altLang="ja-JP" sz="3200" dirty="0">
              <a:latin typeface="HGP創英角ﾎﾟｯﾌﾟ体" panose="040B0A00000000000000" pitchFamily="50" charset="-128"/>
              <a:ea typeface="HGP創英角ﾎﾟｯﾌﾟ体" panose="040B0A00000000000000" pitchFamily="50" charset="-128"/>
            </a:endParaRPr>
          </a:p>
        </p:txBody>
      </p:sp>
      <p:sp>
        <p:nvSpPr>
          <p:cNvPr id="12" name="正方形/長方形 11"/>
          <p:cNvSpPr/>
          <p:nvPr/>
        </p:nvSpPr>
        <p:spPr>
          <a:xfrm>
            <a:off x="1326521" y="1408093"/>
            <a:ext cx="2202286" cy="2303791"/>
          </a:xfrm>
          <a:prstGeom prst="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dirty="0" smtClean="0">
              <a:latin typeface="HGP創英角ﾎﾟｯﾌﾟ体" panose="040B0A00000000000000" pitchFamily="50" charset="-128"/>
              <a:ea typeface="HGP創英角ﾎﾟｯﾌﾟ体" panose="040B0A00000000000000" pitchFamily="50" charset="-128"/>
            </a:endParaRPr>
          </a:p>
          <a:p>
            <a:pPr algn="ctr"/>
            <a:endParaRPr lang="en-US" altLang="ja-JP" dirty="0">
              <a:latin typeface="HGP創英角ﾎﾟｯﾌﾟ体" panose="040B0A00000000000000" pitchFamily="50" charset="-128"/>
              <a:ea typeface="HGP創英角ﾎﾟｯﾌﾟ体" panose="040B0A00000000000000" pitchFamily="50" charset="-128"/>
            </a:endParaRPr>
          </a:p>
          <a:p>
            <a:pPr algn="ctr"/>
            <a:endParaRPr kumimoji="1" lang="en-US" altLang="ja-JP" dirty="0" smtClean="0">
              <a:latin typeface="HGP創英角ﾎﾟｯﾌﾟ体" panose="040B0A00000000000000" pitchFamily="50" charset="-128"/>
              <a:ea typeface="HGP創英角ﾎﾟｯﾌﾟ体" panose="040B0A00000000000000" pitchFamily="50" charset="-128"/>
            </a:endParaRPr>
          </a:p>
          <a:p>
            <a:pPr algn="ctr"/>
            <a:endParaRPr lang="en-US" altLang="ja-JP" dirty="0">
              <a:latin typeface="HGP創英角ﾎﾟｯﾌﾟ体" panose="040B0A00000000000000" pitchFamily="50" charset="-128"/>
              <a:ea typeface="HGP創英角ﾎﾟｯﾌﾟ体" panose="040B0A00000000000000" pitchFamily="50" charset="-128"/>
            </a:endParaRPr>
          </a:p>
        </p:txBody>
      </p:sp>
      <p:sp>
        <p:nvSpPr>
          <p:cNvPr id="5" name="テキスト ボックス 4"/>
          <p:cNvSpPr txBox="1"/>
          <p:nvPr/>
        </p:nvSpPr>
        <p:spPr>
          <a:xfrm>
            <a:off x="1634017" y="3209730"/>
            <a:ext cx="1587293" cy="1200329"/>
          </a:xfrm>
          <a:prstGeom prst="rect">
            <a:avLst/>
          </a:prstGeom>
          <a:noFill/>
        </p:spPr>
        <p:txBody>
          <a:bodyPr wrap="none" rtlCol="0">
            <a:spAutoFit/>
          </a:bodyPr>
          <a:lstStyle/>
          <a:p>
            <a:pPr algn="ctr"/>
            <a:r>
              <a:rPr lang="ja-JP" altLang="en-US" dirty="0">
                <a:latin typeface="HGP創英角ﾎﾟｯﾌﾟ体" panose="040B0A00000000000000" pitchFamily="50" charset="-128"/>
                <a:ea typeface="HGP創英角ﾎﾟｯﾌﾟ体" panose="040B0A00000000000000" pitchFamily="50" charset="-128"/>
              </a:rPr>
              <a:t>標準報酬</a:t>
            </a:r>
            <a:r>
              <a:rPr lang="ja-JP" altLang="en-US" dirty="0" smtClean="0">
                <a:latin typeface="HGP創英角ﾎﾟｯﾌﾟ体" panose="040B0A00000000000000" pitchFamily="50" charset="-128"/>
                <a:ea typeface="HGP創英角ﾎﾟｯﾌﾟ体" panose="040B0A00000000000000" pitchFamily="50" charset="-128"/>
              </a:rPr>
              <a:t>額</a:t>
            </a:r>
            <a:endParaRPr lang="en-US" altLang="ja-JP" dirty="0" smtClean="0">
              <a:latin typeface="HGP創英角ﾎﾟｯﾌﾟ体" panose="040B0A00000000000000" pitchFamily="50" charset="-128"/>
              <a:ea typeface="HGP創英角ﾎﾟｯﾌﾟ体" panose="040B0A00000000000000" pitchFamily="50" charset="-128"/>
            </a:endParaRPr>
          </a:p>
          <a:p>
            <a:pPr algn="ctr"/>
            <a:endParaRPr lang="en-US" altLang="ja-JP" dirty="0">
              <a:latin typeface="HGP創英角ﾎﾟｯﾌﾟ体" panose="040B0A00000000000000" pitchFamily="50" charset="-128"/>
              <a:ea typeface="HGP創英角ﾎﾟｯﾌﾟ体" panose="040B0A00000000000000" pitchFamily="50" charset="-128"/>
            </a:endParaRPr>
          </a:p>
          <a:p>
            <a:pPr algn="ctr"/>
            <a:r>
              <a:rPr lang="ja-JP" altLang="en-US" dirty="0">
                <a:latin typeface="HGP創英角ﾎﾟｯﾌﾟ体" panose="040B0A00000000000000" pitchFamily="50" charset="-128"/>
                <a:ea typeface="HGP創英角ﾎﾟｯﾌﾟ体" panose="040B0A00000000000000" pitchFamily="50" charset="-128"/>
              </a:rPr>
              <a:t>（月給　賞与）</a:t>
            </a:r>
            <a:endParaRPr lang="en-US" altLang="ja-JP" dirty="0">
              <a:latin typeface="HGP創英角ﾎﾟｯﾌﾟ体" panose="040B0A00000000000000" pitchFamily="50" charset="-128"/>
              <a:ea typeface="HGP創英角ﾎﾟｯﾌﾟ体" panose="040B0A00000000000000" pitchFamily="50" charset="-128"/>
            </a:endParaRPr>
          </a:p>
          <a:p>
            <a:pPr algn="ctr"/>
            <a:r>
              <a:rPr lang="en-US" altLang="ja-JP" dirty="0" smtClean="0">
                <a:latin typeface="HGP創英角ﾎﾟｯﾌﾟ体" panose="040B0A00000000000000" pitchFamily="50" charset="-128"/>
                <a:ea typeface="HGP創英角ﾎﾟｯﾌﾟ体" panose="040B0A00000000000000" pitchFamily="50" charset="-128"/>
              </a:rPr>
              <a:t>×20/</a:t>
            </a:r>
            <a:r>
              <a:rPr lang="ja-JP" altLang="en-US" dirty="0" smtClean="0">
                <a:latin typeface="HGP創英角ﾎﾟｯﾌﾟ体" panose="040B0A00000000000000" pitchFamily="50" charset="-128"/>
                <a:ea typeface="HGP創英角ﾎﾟｯﾌﾟ体" panose="040B0A00000000000000" pitchFamily="50" charset="-128"/>
              </a:rPr>
              <a:t>１０００</a:t>
            </a:r>
            <a:endParaRPr lang="ja-JP" altLang="en-US" dirty="0">
              <a:latin typeface="HGP創英角ﾎﾟｯﾌﾟ体" panose="040B0A00000000000000" pitchFamily="50" charset="-128"/>
              <a:ea typeface="HGP創英角ﾎﾟｯﾌﾟ体" panose="040B0A00000000000000" pitchFamily="50" charset="-128"/>
            </a:endParaRPr>
          </a:p>
        </p:txBody>
      </p:sp>
      <p:cxnSp>
        <p:nvCxnSpPr>
          <p:cNvPr id="8" name="直線コネクタ 7"/>
          <p:cNvCxnSpPr/>
          <p:nvPr/>
        </p:nvCxnSpPr>
        <p:spPr>
          <a:xfrm>
            <a:off x="1326521" y="3698237"/>
            <a:ext cx="2202286" cy="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34170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1269636" y="1269244"/>
            <a:ext cx="4819934" cy="5090612"/>
            <a:chOff x="2197290" y="1132767"/>
            <a:chExt cx="4819934" cy="5090612"/>
          </a:xfrm>
        </p:grpSpPr>
        <p:sp>
          <p:nvSpPr>
            <p:cNvPr id="4" name="角丸四角形 3"/>
            <p:cNvSpPr/>
            <p:nvPr/>
          </p:nvSpPr>
          <p:spPr>
            <a:xfrm>
              <a:off x="2197290" y="1132767"/>
              <a:ext cx="4819934" cy="1637731"/>
            </a:xfrm>
            <a:prstGeom prst="round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solidFill>
                  <a:latin typeface="HGP創英角ﾎﾟｯﾌﾟ体" panose="040B0A00000000000000" pitchFamily="50" charset="-128"/>
                  <a:ea typeface="HGP創英角ﾎﾟｯﾌﾟ体" panose="040B0A00000000000000" pitchFamily="50" charset="-128"/>
                </a:rPr>
                <a:t>ライオン健康保険組合</a:t>
              </a:r>
              <a:endParaRPr kumimoji="1" lang="ja-JP" altLang="en-US" sz="3600"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5" name="角丸四角形 4"/>
            <p:cNvSpPr/>
            <p:nvPr/>
          </p:nvSpPr>
          <p:spPr>
            <a:xfrm>
              <a:off x="2197290" y="3564340"/>
              <a:ext cx="4681182" cy="2659039"/>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3600" dirty="0" smtClean="0">
                <a:solidFill>
                  <a:schemeClr val="tx1"/>
                </a:solidFill>
              </a:endParaRPr>
            </a:p>
            <a:p>
              <a:pPr algn="ctr"/>
              <a:endParaRPr lang="en-US" altLang="ja-JP" sz="3600" dirty="0">
                <a:solidFill>
                  <a:schemeClr val="tx1"/>
                </a:solidFill>
              </a:endParaRPr>
            </a:p>
            <a:p>
              <a:pPr algn="ctr"/>
              <a:endParaRPr lang="en-US" altLang="ja-JP" sz="3600" dirty="0" smtClean="0">
                <a:solidFill>
                  <a:schemeClr val="tx1"/>
                </a:solidFill>
              </a:endParaRPr>
            </a:p>
            <a:p>
              <a:pPr algn="ctr"/>
              <a:endParaRPr lang="en-US" altLang="ja-JP" sz="3600" dirty="0">
                <a:solidFill>
                  <a:schemeClr val="tx1"/>
                </a:solidFill>
              </a:endParaRPr>
            </a:p>
            <a:p>
              <a:pPr algn="ctr"/>
              <a:endParaRPr lang="en-US" altLang="ja-JP" sz="3600" dirty="0" smtClean="0">
                <a:solidFill>
                  <a:schemeClr val="tx1"/>
                </a:solidFill>
              </a:endParaRPr>
            </a:p>
            <a:p>
              <a:pPr algn="ctr"/>
              <a:r>
                <a:rPr lang="ja-JP" altLang="en-US" sz="3600" dirty="0" smtClean="0">
                  <a:solidFill>
                    <a:schemeClr val="tx1"/>
                  </a:solidFill>
                  <a:latin typeface="HGP創英角ﾎﾟｯﾌﾟ体" panose="040B0A00000000000000" pitchFamily="50" charset="-128"/>
                  <a:ea typeface="HGP創英角ﾎﾟｯﾌﾟ体" panose="040B0A00000000000000" pitchFamily="50" charset="-128"/>
                </a:rPr>
                <a:t>事業主</a:t>
              </a:r>
              <a:endParaRPr lang="en-US" altLang="ja-JP" sz="3600" dirty="0" smtClean="0">
                <a:solidFill>
                  <a:schemeClr val="tx1"/>
                </a:solidFill>
                <a:latin typeface="HGP創英角ﾎﾟｯﾌﾟ体" panose="040B0A00000000000000" pitchFamily="50" charset="-128"/>
                <a:ea typeface="HGP創英角ﾎﾟｯﾌﾟ体" panose="040B0A00000000000000" pitchFamily="50" charset="-128"/>
              </a:endParaRPr>
            </a:p>
            <a:p>
              <a:pPr algn="ctr"/>
              <a:r>
                <a:rPr lang="ja-JP" altLang="en-US" sz="2400" dirty="0" smtClean="0">
                  <a:solidFill>
                    <a:schemeClr val="tx1"/>
                  </a:solidFill>
                  <a:latin typeface="HGP創英角ﾎﾟｯﾌﾟ体" panose="040B0A00000000000000" pitchFamily="50" charset="-128"/>
                  <a:ea typeface="HGP創英角ﾎﾟｯﾌﾟ体" panose="040B0A00000000000000" pitchFamily="50" charset="-128"/>
                </a:rPr>
                <a:t>（</a:t>
              </a:r>
              <a:r>
                <a:rPr kumimoji="1" lang="ja-JP" altLang="en-US" sz="2400" dirty="0" smtClean="0">
                  <a:solidFill>
                    <a:schemeClr val="tx1"/>
                  </a:solidFill>
                  <a:latin typeface="HGP創英角ﾎﾟｯﾌﾟ体" panose="040B0A00000000000000" pitchFamily="50" charset="-128"/>
                  <a:ea typeface="HGP創英角ﾎﾟｯﾌﾟ体" panose="040B0A00000000000000" pitchFamily="50" charset="-128"/>
                </a:rPr>
                <a:t>ライオン㈱</a:t>
              </a:r>
              <a:r>
                <a:rPr lang="ja-JP" altLang="en-US" sz="2400" dirty="0" smtClean="0">
                  <a:solidFill>
                    <a:schemeClr val="tx1"/>
                  </a:solidFill>
                  <a:latin typeface="HGP創英角ﾎﾟｯﾌﾟ体" panose="040B0A00000000000000" pitchFamily="50" charset="-128"/>
                  <a:ea typeface="HGP創英角ﾎﾟｯﾌﾟ体" panose="040B0A00000000000000" pitchFamily="50" charset="-128"/>
                </a:rPr>
                <a:t>各関係会社）</a:t>
              </a:r>
              <a:endParaRPr lang="en-US" altLang="ja-JP" sz="2400" dirty="0" smtClean="0">
                <a:solidFill>
                  <a:schemeClr val="tx1"/>
                </a:solidFill>
                <a:latin typeface="HGP創英角ﾎﾟｯﾌﾟ体" panose="040B0A00000000000000" pitchFamily="50" charset="-128"/>
                <a:ea typeface="HGP創英角ﾎﾟｯﾌﾟ体" panose="040B0A00000000000000" pitchFamily="50" charset="-128"/>
              </a:endParaRPr>
            </a:p>
            <a:p>
              <a:pPr algn="ctr"/>
              <a:endParaRPr lang="en-US" altLang="ja-JP" sz="2400" dirty="0">
                <a:solidFill>
                  <a:schemeClr val="tx1"/>
                </a:solidFill>
              </a:endParaRPr>
            </a:p>
            <a:p>
              <a:pPr algn="ctr"/>
              <a:endParaRPr lang="en-US" altLang="ja-JP" sz="2400" dirty="0" smtClean="0">
                <a:solidFill>
                  <a:schemeClr val="tx1"/>
                </a:solidFill>
              </a:endParaRPr>
            </a:p>
            <a:p>
              <a:pPr algn="ctr"/>
              <a:endParaRPr lang="en-US" altLang="ja-JP" sz="2400" dirty="0" smtClean="0">
                <a:solidFill>
                  <a:schemeClr val="tx1"/>
                </a:solidFill>
              </a:endParaRPr>
            </a:p>
          </p:txBody>
        </p:sp>
        <p:sp>
          <p:nvSpPr>
            <p:cNvPr id="6" name="角丸四角形 5"/>
            <p:cNvSpPr/>
            <p:nvPr/>
          </p:nvSpPr>
          <p:spPr>
            <a:xfrm>
              <a:off x="2608253" y="3794080"/>
              <a:ext cx="1929628" cy="11873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HGP創英角ﾎﾟｯﾌﾟ体" panose="040B0A00000000000000" pitchFamily="50" charset="-128"/>
                  <a:ea typeface="HGP創英角ﾎﾟｯﾌﾟ体" panose="040B0A00000000000000" pitchFamily="50" charset="-128"/>
                </a:rPr>
                <a:t>事業</a:t>
              </a:r>
              <a:r>
                <a:rPr lang="ja-JP" altLang="en-US" b="1" dirty="0" smtClean="0">
                  <a:solidFill>
                    <a:schemeClr val="tx1"/>
                  </a:solidFill>
                  <a:latin typeface="HGP創英角ﾎﾟｯﾌﾟ体" panose="040B0A00000000000000" pitchFamily="50" charset="-128"/>
                  <a:ea typeface="HGP創英角ﾎﾟｯﾌﾟ体" panose="040B0A00000000000000" pitchFamily="50" charset="-128"/>
                </a:rPr>
                <a:t>主</a:t>
              </a:r>
              <a:endParaRPr lang="en-US" altLang="ja-JP" b="1" dirty="0" smtClean="0">
                <a:solidFill>
                  <a:schemeClr val="tx1"/>
                </a:solidFill>
                <a:latin typeface="HGP創英角ﾎﾟｯﾌﾟ体" panose="040B0A00000000000000" pitchFamily="50" charset="-128"/>
                <a:ea typeface="HGP創英角ﾎﾟｯﾌﾟ体" panose="040B0A00000000000000" pitchFamily="50" charset="-128"/>
              </a:endParaRPr>
            </a:p>
            <a:p>
              <a:pPr algn="ctr"/>
              <a:r>
                <a:rPr lang="ja-JP" altLang="en-US" b="1" dirty="0" smtClean="0">
                  <a:solidFill>
                    <a:schemeClr val="tx1"/>
                  </a:solidFill>
                  <a:latin typeface="HGP創英角ﾎﾟｯﾌﾟ体" panose="040B0A00000000000000" pitchFamily="50" charset="-128"/>
                  <a:ea typeface="HGP創英角ﾎﾟｯﾌﾟ体" panose="040B0A00000000000000" pitchFamily="50" charset="-128"/>
                </a:rPr>
                <a:t>負担分</a:t>
              </a:r>
              <a:endParaRPr lang="en-US" altLang="ja-JP" b="1" dirty="0" smtClean="0">
                <a:solidFill>
                  <a:schemeClr val="tx1"/>
                </a:solidFill>
                <a:latin typeface="HGP創英角ﾎﾟｯﾌﾟ体" panose="040B0A00000000000000" pitchFamily="50" charset="-128"/>
                <a:ea typeface="HGP創英角ﾎﾟｯﾌﾟ体" panose="040B0A00000000000000" pitchFamily="50" charset="-128"/>
              </a:endParaRPr>
            </a:p>
            <a:p>
              <a:pPr algn="ctr"/>
              <a:r>
                <a:rPr kumimoji="1" lang="en-US" altLang="ja-JP" b="1" dirty="0" smtClean="0">
                  <a:solidFill>
                    <a:schemeClr val="tx1"/>
                  </a:solidFill>
                  <a:latin typeface="HGP創英角ﾎﾟｯﾌﾟ体" panose="040B0A00000000000000" pitchFamily="50" charset="-128"/>
                  <a:ea typeface="HGP創英角ﾎﾟｯﾌﾟ体" panose="040B0A00000000000000" pitchFamily="50" charset="-128"/>
                </a:rPr>
                <a:t>50</a:t>
              </a:r>
              <a:r>
                <a:rPr kumimoji="1" lang="ja-JP" altLang="en-US" b="1" dirty="0" smtClean="0">
                  <a:solidFill>
                    <a:schemeClr val="tx1"/>
                  </a:solidFill>
                  <a:latin typeface="HGP創英角ﾎﾟｯﾌﾟ体" panose="040B0A00000000000000" pitchFamily="50" charset="-128"/>
                  <a:ea typeface="HGP創英角ﾎﾟｯﾌﾟ体" panose="040B0A00000000000000" pitchFamily="50" charset="-128"/>
                </a:rPr>
                <a:t>％</a:t>
              </a:r>
              <a:endParaRPr kumimoji="1" lang="ja-JP" altLang="en-US" b="1"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7" name="角丸四角形 6"/>
            <p:cNvSpPr/>
            <p:nvPr/>
          </p:nvSpPr>
          <p:spPr>
            <a:xfrm>
              <a:off x="4789971" y="3794081"/>
              <a:ext cx="1872410" cy="118735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latin typeface="HGP創英角ﾎﾟｯﾌﾟ体" panose="040B0A00000000000000" pitchFamily="50" charset="-128"/>
                  <a:ea typeface="HGP創英角ﾎﾟｯﾌﾟ体" panose="040B0A00000000000000" pitchFamily="50" charset="-128"/>
                </a:rPr>
                <a:t>従業員</a:t>
              </a:r>
              <a:endParaRPr lang="en-US" altLang="ja-JP" b="1" dirty="0" smtClean="0">
                <a:solidFill>
                  <a:schemeClr val="tx1"/>
                </a:solidFill>
                <a:latin typeface="HGP創英角ﾎﾟｯﾌﾟ体" panose="040B0A00000000000000" pitchFamily="50" charset="-128"/>
                <a:ea typeface="HGP創英角ﾎﾟｯﾌﾟ体" panose="040B0A00000000000000" pitchFamily="50" charset="-128"/>
              </a:endParaRPr>
            </a:p>
            <a:p>
              <a:pPr algn="ctr"/>
              <a:r>
                <a:rPr kumimoji="1" lang="ja-JP" altLang="en-US" b="1" dirty="0" smtClean="0">
                  <a:solidFill>
                    <a:schemeClr val="tx1"/>
                  </a:solidFill>
                  <a:latin typeface="HGP創英角ﾎﾟｯﾌﾟ体" panose="040B0A00000000000000" pitchFamily="50" charset="-128"/>
                  <a:ea typeface="HGP創英角ﾎﾟｯﾌﾟ体" panose="040B0A00000000000000" pitchFamily="50" charset="-128"/>
                </a:rPr>
                <a:t>負担分</a:t>
              </a:r>
              <a:endParaRPr kumimoji="1" lang="en-US" altLang="ja-JP" b="1" dirty="0" smtClean="0">
                <a:solidFill>
                  <a:schemeClr val="tx1"/>
                </a:solidFill>
                <a:latin typeface="HGP創英角ﾎﾟｯﾌﾟ体" panose="040B0A00000000000000" pitchFamily="50" charset="-128"/>
                <a:ea typeface="HGP創英角ﾎﾟｯﾌﾟ体" panose="040B0A00000000000000" pitchFamily="50" charset="-128"/>
              </a:endParaRPr>
            </a:p>
            <a:p>
              <a:pPr algn="ctr"/>
              <a:r>
                <a:rPr lang="ja-JP" altLang="en-US" b="1" dirty="0" smtClean="0">
                  <a:solidFill>
                    <a:schemeClr val="tx1"/>
                  </a:solidFill>
                  <a:latin typeface="HGP創英角ﾎﾟｯﾌﾟ体" panose="040B0A00000000000000" pitchFamily="50" charset="-128"/>
                  <a:ea typeface="HGP創英角ﾎﾟｯﾌﾟ体" panose="040B0A00000000000000" pitchFamily="50" charset="-128"/>
                </a:rPr>
                <a:t>（天引き）</a:t>
              </a:r>
              <a:r>
                <a:rPr lang="en-US" altLang="ja-JP" b="1" dirty="0" smtClean="0">
                  <a:solidFill>
                    <a:schemeClr val="tx1"/>
                  </a:solidFill>
                  <a:latin typeface="HGP創英角ﾎﾟｯﾌﾟ体" panose="040B0A00000000000000" pitchFamily="50" charset="-128"/>
                  <a:ea typeface="HGP創英角ﾎﾟｯﾌﾟ体" panose="040B0A00000000000000" pitchFamily="50" charset="-128"/>
                </a:rPr>
                <a:t>50</a:t>
              </a:r>
              <a:r>
                <a:rPr lang="ja-JP" altLang="en-US" b="1" dirty="0" smtClean="0">
                  <a:solidFill>
                    <a:schemeClr val="tx1"/>
                  </a:solidFill>
                  <a:latin typeface="HGP創英角ﾎﾟｯﾌﾟ体" panose="040B0A00000000000000" pitchFamily="50" charset="-128"/>
                  <a:ea typeface="HGP創英角ﾎﾟｯﾌﾟ体" panose="040B0A00000000000000" pitchFamily="50" charset="-128"/>
                </a:rPr>
                <a:t>％</a:t>
              </a:r>
              <a:endParaRPr kumimoji="1" lang="ja-JP" altLang="en-US" b="1"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8" name="ストライプ矢印 7"/>
            <p:cNvSpPr/>
            <p:nvPr/>
          </p:nvSpPr>
          <p:spPr>
            <a:xfrm rot="16200000">
              <a:off x="4360261" y="2006420"/>
              <a:ext cx="859809" cy="2456203"/>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9" name="正方形/長方形 8"/>
          <p:cNvSpPr/>
          <p:nvPr/>
        </p:nvSpPr>
        <p:spPr>
          <a:xfrm>
            <a:off x="509505" y="245667"/>
            <a:ext cx="6340197" cy="707886"/>
          </a:xfrm>
          <a:prstGeom prst="rect">
            <a:avLst/>
          </a:prstGeom>
        </p:spPr>
        <p:txBody>
          <a:bodyPr wrap="none">
            <a:spAutoFit/>
          </a:bodyPr>
          <a:lstStyle/>
          <a:p>
            <a:r>
              <a:rPr lang="ja-JP" altLang="en-US" sz="4000" dirty="0" smtClean="0">
                <a:latin typeface="HGS創英角ﾎﾟｯﾌﾟ体" panose="040B0A00000000000000" pitchFamily="50" charset="-128"/>
                <a:ea typeface="HGS創英角ﾎﾟｯﾌﾟ体" panose="040B0A00000000000000" pitchFamily="50" charset="-128"/>
              </a:rPr>
              <a:t>介護保険料納付のイメージ</a:t>
            </a:r>
            <a:endParaRPr lang="en-US" altLang="ja-JP" sz="4000" dirty="0">
              <a:latin typeface="HGS創英角ﾎﾟｯﾌﾟ体" panose="040B0A00000000000000" pitchFamily="50" charset="-128"/>
              <a:ea typeface="HGS創英角ﾎﾟｯﾌﾟ体" panose="040B0A00000000000000" pitchFamily="50" charset="-128"/>
            </a:endParaRPr>
          </a:p>
        </p:txBody>
      </p:sp>
      <p:sp>
        <p:nvSpPr>
          <p:cNvPr id="2" name="角丸四角形 1"/>
          <p:cNvSpPr/>
          <p:nvPr/>
        </p:nvSpPr>
        <p:spPr>
          <a:xfrm>
            <a:off x="7328977" y="1028787"/>
            <a:ext cx="1102461" cy="1878188"/>
          </a:xfrm>
          <a:prstGeom prst="roundRec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r>
              <a:rPr kumimoji="1" lang="ja-JP" altLang="en-US" b="1" dirty="0" smtClean="0">
                <a:solidFill>
                  <a:schemeClr val="tx1"/>
                </a:solidFill>
                <a:latin typeface="HGP創英角ﾎﾟｯﾌﾟ体" panose="040B0A00000000000000" pitchFamily="50" charset="-128"/>
                <a:ea typeface="HGP創英角ﾎﾟｯﾌﾟ体" panose="040B0A00000000000000" pitchFamily="50" charset="-128"/>
              </a:rPr>
              <a:t>介護保険制度</a:t>
            </a:r>
            <a:endParaRPr kumimoji="1" lang="ja-JP" altLang="en-US" b="1"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11" name="ストライプ矢印 10"/>
          <p:cNvSpPr/>
          <p:nvPr/>
        </p:nvSpPr>
        <p:spPr>
          <a:xfrm>
            <a:off x="6160085" y="1651383"/>
            <a:ext cx="1168892" cy="1255592"/>
          </a:xfrm>
          <a:prstGeom prst="strip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p:cNvSpPr txBox="1"/>
          <p:nvPr/>
        </p:nvSpPr>
        <p:spPr>
          <a:xfrm>
            <a:off x="6372300" y="1557899"/>
            <a:ext cx="553998" cy="1607171"/>
          </a:xfrm>
          <a:prstGeom prst="rect">
            <a:avLst/>
          </a:prstGeom>
          <a:noFill/>
        </p:spPr>
        <p:txBody>
          <a:bodyPr vert="eaVert" wrap="none" rtlCol="0">
            <a:spAutoFit/>
          </a:bodyPr>
          <a:lstStyle/>
          <a:p>
            <a:r>
              <a:rPr kumimoji="1" lang="ja-JP" altLang="en-US" sz="2400" b="1" dirty="0" smtClean="0">
                <a:latin typeface="HGP創英角ﾎﾟｯﾌﾟ体" panose="040B0A00000000000000" pitchFamily="50" charset="-128"/>
                <a:ea typeface="HGP創英角ﾎﾟｯﾌﾟ体" panose="040B0A00000000000000" pitchFamily="50" charset="-128"/>
              </a:rPr>
              <a:t>介護納付金</a:t>
            </a:r>
            <a:endParaRPr kumimoji="1" lang="ja-JP" altLang="en-US" sz="2400" b="1" dirty="0">
              <a:latin typeface="HGP創英角ﾎﾟｯﾌﾟ体" panose="040B0A00000000000000" pitchFamily="50" charset="-128"/>
              <a:ea typeface="HGP創英角ﾎﾟｯﾌﾟ体" panose="040B0A00000000000000" pitchFamily="50" charset="-128"/>
            </a:endParaRPr>
          </a:p>
        </p:txBody>
      </p:sp>
      <p:sp>
        <p:nvSpPr>
          <p:cNvPr id="14" name="テキスト ボックス 13"/>
          <p:cNvSpPr txBox="1"/>
          <p:nvPr/>
        </p:nvSpPr>
        <p:spPr>
          <a:xfrm>
            <a:off x="3326979" y="3186333"/>
            <a:ext cx="1315478" cy="461665"/>
          </a:xfrm>
          <a:prstGeom prst="rect">
            <a:avLst/>
          </a:prstGeom>
          <a:noFill/>
        </p:spPr>
        <p:txBody>
          <a:bodyPr wrap="square" rtlCol="0">
            <a:spAutoFit/>
          </a:bodyPr>
          <a:lstStyle/>
          <a:p>
            <a:r>
              <a:rPr kumimoji="1" lang="ja-JP" altLang="en-US" sz="2400" dirty="0" smtClean="0">
                <a:latin typeface="HGP創英角ﾎﾟｯﾌﾟ体" panose="040B0A00000000000000" pitchFamily="50" charset="-128"/>
                <a:ea typeface="HGP創英角ﾎﾟｯﾌﾟ体" panose="040B0A00000000000000" pitchFamily="50" charset="-128"/>
              </a:rPr>
              <a:t>保険料</a:t>
            </a:r>
            <a:endParaRPr kumimoji="1" lang="ja-JP" altLang="en-US" sz="2400" dirty="0">
              <a:latin typeface="HGP創英角ﾎﾟｯﾌﾟ体" panose="040B0A00000000000000" pitchFamily="50" charset="-128"/>
              <a:ea typeface="HGP創英角ﾎﾟｯﾌﾟ体" panose="040B0A00000000000000" pitchFamily="50" charset="-128"/>
            </a:endParaRPr>
          </a:p>
        </p:txBody>
      </p:sp>
      <p:sp>
        <p:nvSpPr>
          <p:cNvPr id="15" name="ストライプ矢印 14"/>
          <p:cNvSpPr/>
          <p:nvPr/>
        </p:nvSpPr>
        <p:spPr>
          <a:xfrm rot="5400000">
            <a:off x="7499957" y="2809384"/>
            <a:ext cx="760499" cy="840147"/>
          </a:xfrm>
          <a:prstGeom prst="strip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角丸四角形 15"/>
          <p:cNvSpPr/>
          <p:nvPr/>
        </p:nvSpPr>
        <p:spPr>
          <a:xfrm>
            <a:off x="6926298" y="3606044"/>
            <a:ext cx="1929628" cy="738920"/>
          </a:xfrm>
          <a:prstGeom prst="roundRect">
            <a:avLst/>
          </a:prstGeom>
          <a:solidFill>
            <a:srgbClr val="32FE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latin typeface="HGP創英角ﾎﾟｯﾌﾟ体" panose="040B0A00000000000000" pitchFamily="50" charset="-128"/>
                <a:ea typeface="HGP創英角ﾎﾟｯﾌﾟ体" panose="040B0A00000000000000" pitchFamily="50" charset="-128"/>
              </a:rPr>
              <a:t>介護事業者</a:t>
            </a:r>
            <a:endParaRPr kumimoji="1" lang="ja-JP" altLang="en-US" sz="2400" b="1"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17" name="テキスト ボックス 16"/>
          <p:cNvSpPr txBox="1"/>
          <p:nvPr/>
        </p:nvSpPr>
        <p:spPr>
          <a:xfrm>
            <a:off x="7328977" y="3001667"/>
            <a:ext cx="1124270" cy="369332"/>
          </a:xfrm>
          <a:prstGeom prst="rect">
            <a:avLst/>
          </a:prstGeom>
          <a:noFill/>
        </p:spPr>
        <p:txBody>
          <a:bodyPr wrap="square" rtlCol="0">
            <a:spAutoFit/>
          </a:bodyPr>
          <a:lstStyle/>
          <a:p>
            <a:r>
              <a:rPr kumimoji="1" lang="ja-JP" altLang="en-US" dirty="0" smtClean="0">
                <a:latin typeface="HGP創英角ﾎﾟｯﾌﾟ体" panose="040B0A00000000000000" pitchFamily="50" charset="-128"/>
                <a:ea typeface="HGP創英角ﾎﾟｯﾌﾟ体" panose="040B0A00000000000000" pitchFamily="50" charset="-128"/>
              </a:rPr>
              <a:t>保険給付</a:t>
            </a:r>
            <a:endParaRPr kumimoji="1" lang="ja-JP" altLang="en-US" dirty="0">
              <a:latin typeface="HGP創英角ﾎﾟｯﾌﾟ体" panose="040B0A00000000000000" pitchFamily="50" charset="-128"/>
              <a:ea typeface="HGP創英角ﾎﾟｯﾌﾟ体" panose="040B0A00000000000000" pitchFamily="50" charset="-128"/>
            </a:endParaRPr>
          </a:p>
        </p:txBody>
      </p:sp>
      <p:sp>
        <p:nvSpPr>
          <p:cNvPr id="19" name="ストライプ矢印 18"/>
          <p:cNvSpPr/>
          <p:nvPr/>
        </p:nvSpPr>
        <p:spPr>
          <a:xfrm rot="5400000">
            <a:off x="7570416" y="4227017"/>
            <a:ext cx="619581" cy="840147"/>
          </a:xfrm>
          <a:prstGeom prst="strip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テキスト ボックス 19"/>
          <p:cNvSpPr txBox="1"/>
          <p:nvPr/>
        </p:nvSpPr>
        <p:spPr>
          <a:xfrm>
            <a:off x="7448001" y="4423189"/>
            <a:ext cx="1124270" cy="369332"/>
          </a:xfrm>
          <a:prstGeom prst="rect">
            <a:avLst/>
          </a:prstGeom>
          <a:noFill/>
        </p:spPr>
        <p:txBody>
          <a:bodyPr wrap="square" rtlCol="0">
            <a:spAutoFit/>
          </a:bodyPr>
          <a:lstStyle/>
          <a:p>
            <a:r>
              <a:rPr kumimoji="1" lang="ja-JP" altLang="en-US" dirty="0" smtClean="0">
                <a:latin typeface="HGP創英角ﾎﾟｯﾌﾟ体" panose="040B0A00000000000000" pitchFamily="50" charset="-128"/>
                <a:ea typeface="HGP創英角ﾎﾟｯﾌﾟ体" panose="040B0A00000000000000" pitchFamily="50" charset="-128"/>
              </a:rPr>
              <a:t>サービス</a:t>
            </a:r>
            <a:endParaRPr kumimoji="1" lang="ja-JP" altLang="en-US" dirty="0">
              <a:latin typeface="HGP創英角ﾎﾟｯﾌﾟ体" panose="040B0A00000000000000" pitchFamily="50" charset="-128"/>
              <a:ea typeface="HGP創英角ﾎﾟｯﾌﾟ体" panose="040B0A00000000000000" pitchFamily="50"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8153" y="4957350"/>
            <a:ext cx="1345094" cy="1402506"/>
          </a:xfrm>
          <a:prstGeom prst="rect">
            <a:avLst/>
          </a:prstGeom>
        </p:spPr>
      </p:pic>
    </p:spTree>
    <p:extLst>
      <p:ext uri="{BB962C8B-B14F-4D97-AF65-F5344CB8AC3E}">
        <p14:creationId xmlns:p14="http://schemas.microsoft.com/office/powerpoint/2010/main" val="18004562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700012" y="2491421"/>
            <a:ext cx="5653825" cy="1569660"/>
          </a:xfrm>
          <a:prstGeom prst="rect">
            <a:avLst/>
          </a:prstGeom>
          <a:noFill/>
        </p:spPr>
        <p:txBody>
          <a:bodyPr wrap="square" rtlCol="0">
            <a:spAutoFit/>
          </a:bodyPr>
          <a:lstStyle/>
          <a:p>
            <a:pPr algn="ctr"/>
            <a:r>
              <a:rPr lang="ja-JP" altLang="en-US" sz="4800" dirty="0" smtClean="0">
                <a:latin typeface="HGS創英角ﾎﾟｯﾌﾟ体" panose="040B0A00000000000000" pitchFamily="50" charset="-128"/>
                <a:ea typeface="HGS創英角ﾎﾟｯﾌﾟ体" panose="040B0A00000000000000" pitchFamily="50" charset="-128"/>
              </a:rPr>
              <a:t>保険料率について</a:t>
            </a:r>
            <a:endParaRPr lang="en-US" altLang="ja-JP" sz="4800" dirty="0" smtClean="0">
              <a:latin typeface="HGS創英角ﾎﾟｯﾌﾟ体" panose="040B0A00000000000000" pitchFamily="50" charset="-128"/>
              <a:ea typeface="HGS創英角ﾎﾟｯﾌﾟ体" panose="040B0A00000000000000" pitchFamily="50" charset="-128"/>
            </a:endParaRPr>
          </a:p>
          <a:p>
            <a:pPr algn="ctr"/>
            <a:r>
              <a:rPr lang="ja-JP" altLang="en-US" sz="4800" dirty="0" smtClean="0">
                <a:latin typeface="HGS創英角ﾎﾟｯﾌﾟ体" panose="040B0A00000000000000" pitchFamily="50" charset="-128"/>
                <a:ea typeface="HGS創英角ﾎﾟｯﾌﾟ体" panose="040B0A00000000000000" pitchFamily="50" charset="-128"/>
              </a:rPr>
              <a:t>その決定ﾌﾟﾛｾｽ</a:t>
            </a:r>
            <a:endParaRPr lang="en-US" altLang="ja-JP" sz="4800" dirty="0" smtClean="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4084498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69701" y="495195"/>
            <a:ext cx="8100811" cy="4247317"/>
          </a:xfrm>
          <a:prstGeom prst="rect">
            <a:avLst/>
          </a:prstGeom>
          <a:noFill/>
        </p:spPr>
        <p:txBody>
          <a:bodyPr wrap="square" rtlCol="0">
            <a:spAutoFit/>
          </a:bodyPr>
          <a:lstStyle/>
          <a:p>
            <a:r>
              <a:rPr lang="ja-JP" altLang="en-US" sz="3200" dirty="0" smtClean="0">
                <a:latin typeface="HGS創英角ﾎﾟｯﾌﾟ体" panose="040B0A00000000000000" pitchFamily="50" charset="-128"/>
                <a:ea typeface="HGS創英角ﾎﾟｯﾌﾟ体" panose="040B0A00000000000000" pitchFamily="50" charset="-128"/>
              </a:rPr>
              <a:t>健康保険、介護保険の保険料率は、年２回開催される、ライオン健康保険組合の組合会にて決定されています。</a:t>
            </a:r>
            <a:endParaRPr lang="en-US" altLang="ja-JP" sz="3200" dirty="0" smtClean="0">
              <a:latin typeface="HGS創英角ﾎﾟｯﾌﾟ体" panose="040B0A00000000000000" pitchFamily="50" charset="-128"/>
              <a:ea typeface="HGS創英角ﾎﾟｯﾌﾟ体" panose="040B0A00000000000000" pitchFamily="50" charset="-128"/>
            </a:endParaRPr>
          </a:p>
          <a:p>
            <a:endParaRPr lang="en-US" altLang="ja-JP" sz="1600" dirty="0">
              <a:latin typeface="HGS創英角ﾎﾟｯﾌﾟ体" panose="040B0A00000000000000" pitchFamily="50" charset="-128"/>
              <a:ea typeface="HGS創英角ﾎﾟｯﾌﾟ体" panose="040B0A00000000000000" pitchFamily="50" charset="-128"/>
            </a:endParaRPr>
          </a:p>
          <a:p>
            <a:r>
              <a:rPr lang="en-US" altLang="ja-JP" sz="3200" dirty="0" smtClean="0">
                <a:latin typeface="HGS創英角ﾎﾟｯﾌﾟ体" panose="040B0A00000000000000" pitchFamily="50" charset="-128"/>
                <a:ea typeface="HGS創英角ﾎﾟｯﾌﾟ体" panose="040B0A00000000000000" pitchFamily="50" charset="-128"/>
              </a:rPr>
              <a:t>《</a:t>
            </a:r>
            <a:r>
              <a:rPr lang="ja-JP" altLang="en-US" sz="3200" dirty="0">
                <a:latin typeface="HGS創英角ﾎﾟｯﾌﾟ体" panose="040B0A00000000000000" pitchFamily="50" charset="-128"/>
                <a:ea typeface="HGS創英角ﾎﾟｯﾌﾟ体" panose="040B0A00000000000000" pitchFamily="50" charset="-128"/>
              </a:rPr>
              <a:t>保険料率の</a:t>
            </a:r>
            <a:r>
              <a:rPr lang="ja-JP" altLang="en-US" sz="3200" dirty="0" smtClean="0">
                <a:latin typeface="HGS創英角ﾎﾟｯﾌﾟ体" panose="040B0A00000000000000" pitchFamily="50" charset="-128"/>
                <a:ea typeface="HGS創英角ﾎﾟｯﾌﾟ体" panose="040B0A00000000000000" pitchFamily="50" charset="-128"/>
              </a:rPr>
              <a:t>検討材料</a:t>
            </a:r>
            <a:r>
              <a:rPr lang="en-US" altLang="ja-JP" sz="3200" dirty="0" smtClean="0">
                <a:latin typeface="HGS創英角ﾎﾟｯﾌﾟ体" panose="040B0A00000000000000" pitchFamily="50" charset="-128"/>
                <a:ea typeface="HGS創英角ﾎﾟｯﾌﾟ体" panose="040B0A00000000000000" pitchFamily="50" charset="-128"/>
              </a:rPr>
              <a:t>》</a:t>
            </a:r>
          </a:p>
          <a:p>
            <a:r>
              <a:rPr lang="ja-JP" altLang="en-US" sz="3200" dirty="0" smtClean="0">
                <a:latin typeface="HGS創英角ﾎﾟｯﾌﾟ体" panose="040B0A00000000000000" pitchFamily="50" charset="-128"/>
                <a:ea typeface="HGS創英角ﾎﾟｯﾌﾟ体" panose="040B0A00000000000000" pitchFamily="50" charset="-128"/>
              </a:rPr>
              <a:t>・健康保険組合の財政状況</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1200" dirty="0" smtClean="0">
                <a:latin typeface="HGS創英角ﾎﾟｯﾌﾟ体" panose="040B0A00000000000000" pitchFamily="50" charset="-128"/>
                <a:ea typeface="HGS創英角ﾎﾟｯﾌﾟ体" panose="040B0A00000000000000" pitchFamily="50" charset="-128"/>
              </a:rPr>
              <a:t>　</a:t>
            </a:r>
            <a:r>
              <a:rPr lang="ja-JP" altLang="en-US" sz="1200" dirty="0">
                <a:latin typeface="HGS創英角ﾎﾟｯﾌﾟ体" panose="040B0A00000000000000" pitchFamily="50" charset="-128"/>
                <a:ea typeface="HGS創英角ﾎﾟｯﾌﾟ体" panose="040B0A00000000000000" pitchFamily="50" charset="-128"/>
              </a:rPr>
              <a:t>　</a:t>
            </a:r>
            <a:endParaRPr lang="en-US" altLang="ja-JP" sz="1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　①被保険者や被扶養者の医療費の動向</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dirty="0">
                <a:latin typeface="HGS創英角ﾎﾟｯﾌﾟ体" panose="040B0A00000000000000" pitchFamily="50" charset="-128"/>
                <a:ea typeface="HGS創英角ﾎﾟｯﾌﾟ体" panose="040B0A00000000000000" pitchFamily="50" charset="-128"/>
              </a:rPr>
              <a:t>　　</a:t>
            </a:r>
            <a:endParaRPr lang="en-US" altLang="ja-JP"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　②国への納付金、支援金の動向</a:t>
            </a:r>
            <a:endParaRPr lang="en-US" altLang="ja-JP" sz="3200" dirty="0" smtClean="0">
              <a:latin typeface="HGS創英角ﾎﾟｯﾌﾟ体" panose="040B0A00000000000000" pitchFamily="50" charset="-128"/>
              <a:ea typeface="HGS創英角ﾎﾟｯﾌﾟ体" panose="040B0A00000000000000" pitchFamily="50" charset="-128"/>
            </a:endParaRPr>
          </a:p>
        </p:txBody>
      </p:sp>
      <p:pic>
        <p:nvPicPr>
          <p:cNvPr id="1026" name="Picture 2" descr="ソース画像を表示"/>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8945" y="4375315"/>
            <a:ext cx="2837355" cy="2482685"/>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8502" y="5209058"/>
            <a:ext cx="1082443" cy="1178312"/>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45596" y="4280560"/>
            <a:ext cx="2413664" cy="2243288"/>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4635" y="5345536"/>
            <a:ext cx="1082443" cy="1178312"/>
          </a:xfrm>
          <a:prstGeom prst="rect">
            <a:avLst/>
          </a:prstGeom>
        </p:spPr>
      </p:pic>
    </p:spTree>
    <p:extLst>
      <p:ext uri="{BB962C8B-B14F-4D97-AF65-F5344CB8AC3E}">
        <p14:creationId xmlns:p14="http://schemas.microsoft.com/office/powerpoint/2010/main" val="4505821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05927" y="399660"/>
            <a:ext cx="8100811" cy="5293757"/>
          </a:xfrm>
          <a:prstGeom prst="rect">
            <a:avLst/>
          </a:prstGeom>
          <a:noFill/>
        </p:spPr>
        <p:txBody>
          <a:bodyPr wrap="square" rtlCol="0">
            <a:spAutoFit/>
          </a:bodyPr>
          <a:lstStyle/>
          <a:p>
            <a:r>
              <a:rPr lang="ja-JP" altLang="en-US" sz="3200" dirty="0" smtClean="0">
                <a:latin typeface="HGS創英角ﾎﾟｯﾌﾟ体" panose="040B0A00000000000000" pitchFamily="50" charset="-128"/>
                <a:ea typeface="HGS創英角ﾎﾟｯﾌﾟ体" panose="040B0A00000000000000" pitchFamily="50" charset="-128"/>
              </a:rPr>
              <a:t>①被</a:t>
            </a:r>
            <a:r>
              <a:rPr lang="ja-JP" altLang="en-US" sz="3200" dirty="0">
                <a:latin typeface="HGS創英角ﾎﾟｯﾌﾟ体" panose="040B0A00000000000000" pitchFamily="50" charset="-128"/>
                <a:ea typeface="HGS創英角ﾎﾟｯﾌﾟ体" panose="040B0A00000000000000" pitchFamily="50" charset="-128"/>
              </a:rPr>
              <a:t>保険者や被扶養者の医療費の</a:t>
            </a:r>
            <a:r>
              <a:rPr lang="ja-JP" altLang="en-US" sz="3200" dirty="0" smtClean="0">
                <a:latin typeface="HGS創英角ﾎﾟｯﾌﾟ体" panose="040B0A00000000000000" pitchFamily="50" charset="-128"/>
                <a:ea typeface="HGS創英角ﾎﾟｯﾌﾟ体" panose="040B0A00000000000000" pitchFamily="50" charset="-128"/>
              </a:rPr>
              <a:t>動向</a:t>
            </a:r>
            <a:endParaRPr lang="en-US" altLang="ja-JP" sz="3200" dirty="0" smtClean="0">
              <a:latin typeface="HGS創英角ﾎﾟｯﾌﾟ体" panose="040B0A00000000000000" pitchFamily="50" charset="-128"/>
              <a:ea typeface="HGS創英角ﾎﾟｯﾌﾟ体" panose="040B0A00000000000000" pitchFamily="50" charset="-128"/>
            </a:endParaRPr>
          </a:p>
          <a:p>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smtClean="0">
                <a:latin typeface="HGS創英角ﾎﾟｯﾌﾟ体" panose="040B0A00000000000000" pitchFamily="50" charset="-128"/>
                <a:ea typeface="HGS創英角ﾎﾟｯﾌﾟ体" panose="040B0A00000000000000" pitchFamily="50" charset="-128"/>
              </a:rPr>
              <a:t>当組合に加入している被保険者（社員本人）と被扶養者（社員の家族等）が不健康となり</a:t>
            </a:r>
            <a:r>
              <a:rPr lang="ja-JP" altLang="en-US" sz="3200" dirty="0">
                <a:latin typeface="HGS創英角ﾎﾟｯﾌﾟ体" panose="040B0A00000000000000" pitchFamily="50" charset="-128"/>
                <a:ea typeface="HGS創英角ﾎﾟｯﾌﾟ体" panose="040B0A00000000000000" pitchFamily="50" charset="-128"/>
              </a:rPr>
              <a:t>、</a:t>
            </a:r>
            <a:r>
              <a:rPr lang="ja-JP" altLang="en-US" sz="3200" dirty="0" smtClean="0">
                <a:latin typeface="HGS創英角ﾎﾟｯﾌﾟ体" panose="040B0A00000000000000" pitchFamily="50" charset="-128"/>
                <a:ea typeface="HGS創英角ﾎﾟｯﾌﾟ体" panose="040B0A00000000000000" pitchFamily="50" charset="-128"/>
              </a:rPr>
              <a:t>医療費増え、給付が増加すると、健康保険組合の財政が圧迫されます。</a:t>
            </a:r>
            <a:endParaRPr lang="en-US" altLang="ja-JP" sz="3200" dirty="0" smtClean="0">
              <a:latin typeface="HGS創英角ﾎﾟｯﾌﾟ体" panose="040B0A00000000000000" pitchFamily="50" charset="-128"/>
              <a:ea typeface="HGS創英角ﾎﾟｯﾌﾟ体" panose="040B0A00000000000000" pitchFamily="50" charset="-128"/>
            </a:endParaRPr>
          </a:p>
          <a:p>
            <a:endParaRPr lang="en-US" altLang="ja-JP" dirty="0" smtClean="0">
              <a:latin typeface="HGS創英角ﾎﾟｯﾌﾟ体" panose="040B0A00000000000000" pitchFamily="50" charset="-128"/>
              <a:ea typeface="HGS創英角ﾎﾟｯﾌﾟ体" panose="040B0A00000000000000" pitchFamily="50" charset="-128"/>
            </a:endParaRPr>
          </a:p>
          <a:p>
            <a:r>
              <a:rPr lang="ja-JP" altLang="en-US" sz="3200" dirty="0" smtClean="0">
                <a:latin typeface="HGS創英角ﾎﾟｯﾌﾟ体" panose="040B0A00000000000000" pitchFamily="50" charset="-128"/>
                <a:ea typeface="HGS創英角ﾎﾟｯﾌﾟ体" panose="040B0A00000000000000" pitchFamily="50" charset="-128"/>
              </a:rPr>
              <a:t>糖尿病・透析・脳及び心臓の疾患</a:t>
            </a:r>
            <a:r>
              <a:rPr lang="en-US" altLang="ja-JP" sz="3200" dirty="0" smtClean="0">
                <a:latin typeface="HGS創英角ﾎﾟｯﾌﾟ体" panose="040B0A00000000000000" pitchFamily="50" charset="-128"/>
                <a:ea typeface="HGS創英角ﾎﾟｯﾌﾟ体" panose="040B0A00000000000000" pitchFamily="50" charset="-128"/>
              </a:rPr>
              <a:t>(</a:t>
            </a:r>
            <a:r>
              <a:rPr lang="ja-JP" altLang="en-US" sz="3200" dirty="0" smtClean="0">
                <a:latin typeface="HGS創英角ﾎﾟｯﾌﾟ体" panose="040B0A00000000000000" pitchFamily="50" charset="-128"/>
                <a:ea typeface="HGS創英角ﾎﾟｯﾌﾟ体" panose="040B0A00000000000000" pitchFamily="50" charset="-128"/>
              </a:rPr>
              <a:t>生活習慣病）</a:t>
            </a:r>
            <a:r>
              <a:rPr lang="ja-JP" altLang="en-US" sz="3200" dirty="0">
                <a:latin typeface="HGS創英角ﾎﾟｯﾌﾟ体" panose="040B0A00000000000000" pitchFamily="50" charset="-128"/>
                <a:ea typeface="HGS創英角ﾎﾟｯﾌﾟ体" panose="040B0A00000000000000" pitchFamily="50" charset="-128"/>
              </a:rPr>
              <a:t>ガン、</a:t>
            </a:r>
            <a:r>
              <a:rPr lang="ja-JP" altLang="en-US" sz="3200" dirty="0" smtClean="0">
                <a:latin typeface="HGS創英角ﾎﾟｯﾌﾟ体" panose="040B0A00000000000000" pitchFamily="50" charset="-128"/>
                <a:ea typeface="HGS創英角ﾎﾟｯﾌﾟ体" panose="040B0A00000000000000" pitchFamily="50" charset="-128"/>
              </a:rPr>
              <a:t>が医療費を高額化しています。</a:t>
            </a:r>
            <a:endParaRPr lang="en-US" altLang="ja-JP" sz="3200" dirty="0" smtClean="0">
              <a:latin typeface="HGS創英角ﾎﾟｯﾌﾟ体" panose="040B0A00000000000000" pitchFamily="50" charset="-128"/>
              <a:ea typeface="HGS創英角ﾎﾟｯﾌﾟ体" panose="040B0A00000000000000" pitchFamily="50" charset="-128"/>
            </a:endParaRPr>
          </a:p>
          <a:p>
            <a:endParaRPr lang="en-US" altLang="ja-JP" sz="3200" dirty="0">
              <a:latin typeface="HGS創英角ﾎﾟｯﾌﾟ体" panose="040B0A00000000000000" pitchFamily="50" charset="-128"/>
              <a:ea typeface="HGS創英角ﾎﾟｯﾌﾟ体" panose="040B0A00000000000000" pitchFamily="50" charset="-128"/>
            </a:endParaRPr>
          </a:p>
          <a:p>
            <a:endParaRPr lang="en-US" altLang="ja-JP" sz="3200" dirty="0" smtClean="0">
              <a:latin typeface="HGS創英角ﾎﾟｯﾌﾟ体" panose="040B0A00000000000000" pitchFamily="50" charset="-128"/>
              <a:ea typeface="HGS創英角ﾎﾟｯﾌﾟ体" panose="040B0A00000000000000" pitchFamily="50" charset="-128"/>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898" y="4616107"/>
            <a:ext cx="2710903" cy="2003056"/>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2111" y="4711643"/>
            <a:ext cx="2350399" cy="1688981"/>
          </a:xfrm>
          <a:prstGeom prst="rect">
            <a:avLst/>
          </a:prstGeom>
        </p:spPr>
      </p:pic>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3014" y="4841217"/>
            <a:ext cx="2738598" cy="1689504"/>
          </a:xfrm>
          <a:prstGeom prst="rect">
            <a:avLst/>
          </a:prstGeom>
        </p:spPr>
      </p:pic>
    </p:spTree>
    <p:extLst>
      <p:ext uri="{BB962C8B-B14F-4D97-AF65-F5344CB8AC3E}">
        <p14:creationId xmlns:p14="http://schemas.microsoft.com/office/powerpoint/2010/main" val="2789541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81244" y="232965"/>
            <a:ext cx="8474524" cy="6863417"/>
          </a:xfrm>
          <a:prstGeom prst="rect">
            <a:avLst/>
          </a:prstGeom>
          <a:noFill/>
        </p:spPr>
        <p:txBody>
          <a:bodyPr wrap="square" rtlCol="0">
            <a:spAutoFit/>
          </a:bodyPr>
          <a:lstStyle/>
          <a:p>
            <a:r>
              <a:rPr lang="ja-JP" altLang="en-US" sz="3200" dirty="0">
                <a:latin typeface="HGS創英角ﾎﾟｯﾌﾟ体" panose="040B0A00000000000000" pitchFamily="50" charset="-128"/>
                <a:ea typeface="HGS創英角ﾎﾟｯﾌﾟ体" panose="040B0A00000000000000" pitchFamily="50" charset="-128"/>
              </a:rPr>
              <a:t>②国への納付金、支援金の動向</a:t>
            </a:r>
            <a:endParaRPr lang="en-US" altLang="ja-JP" sz="3200" dirty="0">
              <a:latin typeface="HGS創英角ﾎﾟｯﾌﾟ体" panose="040B0A00000000000000" pitchFamily="50" charset="-128"/>
              <a:ea typeface="HGS創英角ﾎﾟｯﾌﾟ体" panose="040B0A00000000000000" pitchFamily="50" charset="-128"/>
            </a:endParaRPr>
          </a:p>
          <a:p>
            <a:endParaRPr lang="en-US" altLang="ja-JP" sz="2000" dirty="0" smtClean="0">
              <a:latin typeface="HGS創英角ﾎﾟｯﾌﾟ体" panose="040B0A00000000000000" pitchFamily="50" charset="-128"/>
              <a:ea typeface="HGS創英角ﾎﾟｯﾌﾟ体" panose="040B0A00000000000000" pitchFamily="50" charset="-128"/>
            </a:endParaRPr>
          </a:p>
          <a:p>
            <a:r>
              <a:rPr lang="ja-JP" altLang="en-US" sz="3200" dirty="0" smtClean="0">
                <a:latin typeface="HGS創英角ﾎﾟｯﾌﾟ体" panose="040B0A00000000000000" pitchFamily="50" charset="-128"/>
                <a:ea typeface="HGS創英角ﾎﾟｯﾌﾟ体" panose="040B0A00000000000000" pitchFamily="50" charset="-128"/>
              </a:rPr>
              <a:t>健康保険組合は、他の医療制度を支えるために、国に多額の拠出金を支払っています。</a:t>
            </a:r>
            <a:endParaRPr lang="en-US" altLang="ja-JP" sz="3200" dirty="0" smtClean="0">
              <a:latin typeface="HGS創英角ﾎﾟｯﾌﾟ体" panose="040B0A00000000000000" pitchFamily="50" charset="-128"/>
              <a:ea typeface="HGS創英角ﾎﾟｯﾌﾟ体" panose="040B0A00000000000000" pitchFamily="50" charset="-128"/>
            </a:endParaRPr>
          </a:p>
          <a:p>
            <a:endParaRPr lang="en-US" altLang="ja-JP" sz="2000" dirty="0">
              <a:latin typeface="HGS創英角ﾎﾟｯﾌﾟ体" panose="040B0A00000000000000" pitchFamily="50" charset="-128"/>
              <a:ea typeface="HGS創英角ﾎﾟｯﾌﾟ体" panose="040B0A00000000000000" pitchFamily="50" charset="-128"/>
            </a:endParaRPr>
          </a:p>
          <a:p>
            <a:r>
              <a:rPr lang="en-US" altLang="ja-JP" sz="3200" dirty="0" smtClean="0">
                <a:latin typeface="HGS創英角ﾎﾟｯﾌﾟ体" panose="040B0A00000000000000" pitchFamily="50" charset="-128"/>
                <a:ea typeface="HGS創英角ﾎﾟｯﾌﾟ体" panose="040B0A00000000000000" pitchFamily="50" charset="-128"/>
              </a:rPr>
              <a:t>《</a:t>
            </a:r>
            <a:r>
              <a:rPr lang="ja-JP" altLang="en-US" sz="3200" dirty="0">
                <a:latin typeface="HGS創英角ﾎﾟｯﾌﾟ体" panose="040B0A00000000000000" pitchFamily="50" charset="-128"/>
                <a:ea typeface="HGS創英角ﾎﾟｯﾌﾟ体" panose="040B0A00000000000000" pitchFamily="50" charset="-128"/>
              </a:rPr>
              <a:t>前期高齢者納付金</a:t>
            </a:r>
            <a:r>
              <a:rPr lang="en-US" altLang="ja-JP" sz="3200" dirty="0" smtClean="0">
                <a:latin typeface="HGS創英角ﾎﾟｯﾌﾟ体" panose="040B0A00000000000000" pitchFamily="50" charset="-128"/>
                <a:ea typeface="HGS創英角ﾎﾟｯﾌﾟ体" panose="040B0A00000000000000" pitchFamily="50" charset="-128"/>
              </a:rPr>
              <a:t>》</a:t>
            </a: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  </a:t>
            </a:r>
            <a:r>
              <a:rPr lang="ja-JP" altLang="en-US" sz="2800" dirty="0" smtClean="0">
                <a:latin typeface="HGS創英角ﾎﾟｯﾌﾟ体" panose="040B0A00000000000000" pitchFamily="50" charset="-128"/>
                <a:ea typeface="HGS創英角ﾎﾟｯﾌﾟ体" panose="040B0A00000000000000" pitchFamily="50" charset="-128"/>
              </a:rPr>
              <a:t>６６歳から７４歳の医療保険給付への支援</a:t>
            </a:r>
            <a:r>
              <a:rPr lang="ja-JP" altLang="en-US" sz="3200" dirty="0" smtClean="0">
                <a:latin typeface="HGS創英角ﾎﾟｯﾌﾟ体" panose="040B0A00000000000000" pitchFamily="50" charset="-128"/>
                <a:ea typeface="HGS創英角ﾎﾟｯﾌﾟ体" panose="040B0A00000000000000" pitchFamily="50" charset="-128"/>
              </a:rPr>
              <a:t> </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en-US" altLang="ja-JP" sz="3200" dirty="0" smtClean="0">
                <a:latin typeface="HGS創英角ﾎﾟｯﾌﾟ体" panose="040B0A00000000000000" pitchFamily="50" charset="-128"/>
                <a:ea typeface="HGS創英角ﾎﾟｯﾌﾟ体" panose="040B0A00000000000000" pitchFamily="50" charset="-128"/>
              </a:rPr>
              <a:t>※</a:t>
            </a:r>
            <a:r>
              <a:rPr lang="ja-JP" altLang="en-US" sz="2400" dirty="0" smtClean="0">
                <a:latin typeface="HGS創英角ﾎﾟｯﾌﾟ体" panose="040B0A00000000000000" pitchFamily="50" charset="-128"/>
                <a:ea typeface="HGS創英角ﾎﾟｯﾌﾟ体" panose="040B0A00000000000000" pitchFamily="50" charset="-128"/>
              </a:rPr>
              <a:t>当健保の６６歳～７４歳の医療費総額で決定</a:t>
            </a:r>
            <a:endParaRPr lang="en-US" altLang="ja-JP" sz="2400" dirty="0" smtClean="0">
              <a:latin typeface="HGS創英角ﾎﾟｯﾌﾟ体" panose="040B0A00000000000000" pitchFamily="50" charset="-128"/>
              <a:ea typeface="HGS創英角ﾎﾟｯﾌﾟ体" panose="040B0A00000000000000" pitchFamily="50" charset="-128"/>
            </a:endParaRPr>
          </a:p>
          <a:p>
            <a:endParaRPr lang="en-US" altLang="ja-JP" sz="1600" dirty="0">
              <a:latin typeface="HGS創英角ﾎﾟｯﾌﾟ体" panose="040B0A00000000000000" pitchFamily="50" charset="-128"/>
              <a:ea typeface="HGS創英角ﾎﾟｯﾌﾟ体" panose="040B0A00000000000000" pitchFamily="50" charset="-128"/>
            </a:endParaRPr>
          </a:p>
          <a:p>
            <a:r>
              <a:rPr lang="en-US" altLang="ja-JP" sz="3200" dirty="0" smtClean="0">
                <a:latin typeface="HGS創英角ﾎﾟｯﾌﾟ体" panose="040B0A00000000000000" pitchFamily="50" charset="-128"/>
                <a:ea typeface="HGS創英角ﾎﾟｯﾌﾟ体" panose="040B0A00000000000000" pitchFamily="50" charset="-128"/>
              </a:rPr>
              <a:t>《</a:t>
            </a:r>
            <a:r>
              <a:rPr lang="ja-JP" altLang="en-US" sz="3200" dirty="0">
                <a:latin typeface="HGS創英角ﾎﾟｯﾌﾟ体" panose="040B0A00000000000000" pitchFamily="50" charset="-128"/>
                <a:ea typeface="HGS創英角ﾎﾟｯﾌﾟ体" panose="040B0A00000000000000" pitchFamily="50" charset="-128"/>
              </a:rPr>
              <a:t>後期高齢者支援金</a:t>
            </a:r>
            <a:r>
              <a:rPr lang="en-US" altLang="ja-JP" sz="3200" dirty="0" smtClean="0">
                <a:latin typeface="HGS創英角ﾎﾟｯﾌﾟ体" panose="040B0A00000000000000" pitchFamily="50" charset="-128"/>
                <a:ea typeface="HGS創英角ﾎﾟｯﾌﾟ体" panose="040B0A00000000000000" pitchFamily="50" charset="-128"/>
              </a:rPr>
              <a:t>》</a:t>
            </a:r>
          </a:p>
          <a:p>
            <a:r>
              <a:rPr lang="ja-JP" altLang="en-US" sz="3200" dirty="0" smtClean="0">
                <a:latin typeface="HGS創英角ﾎﾟｯﾌﾟ体" panose="040B0A00000000000000" pitchFamily="50" charset="-128"/>
                <a:ea typeface="HGS創英角ﾎﾟｯﾌﾟ体" panose="040B0A00000000000000" pitchFamily="50" charset="-128"/>
              </a:rPr>
              <a:t>　</a:t>
            </a:r>
            <a:r>
              <a:rPr lang="ja-JP" altLang="en-US" sz="2800" dirty="0" smtClean="0">
                <a:latin typeface="HGS創英角ﾎﾟｯﾌﾟ体" panose="040B0A00000000000000" pitchFamily="50" charset="-128"/>
                <a:ea typeface="HGS創英角ﾎﾟｯﾌﾟ体" panose="040B0A00000000000000" pitchFamily="50" charset="-128"/>
              </a:rPr>
              <a:t>７５歳からの後期高齢者医療制度への支援金</a:t>
            </a:r>
            <a:endParaRPr lang="en-US" altLang="ja-JP" sz="2800" dirty="0" smtClean="0">
              <a:latin typeface="HGS創英角ﾎﾟｯﾌﾟ体" panose="040B0A00000000000000" pitchFamily="50" charset="-128"/>
              <a:ea typeface="HGS創英角ﾎﾟｯﾌﾟ体" panose="040B0A00000000000000" pitchFamily="50" charset="-128"/>
            </a:endParaRPr>
          </a:p>
          <a:p>
            <a:endParaRPr lang="en-US" altLang="ja-JP" sz="1600" dirty="0" smtClean="0">
              <a:latin typeface="HGS創英角ﾎﾟｯﾌﾟ体" panose="040B0A00000000000000" pitchFamily="50" charset="-128"/>
              <a:ea typeface="HGS創英角ﾎﾟｯﾌﾟ体" panose="040B0A00000000000000" pitchFamily="50" charset="-128"/>
            </a:endParaRPr>
          </a:p>
          <a:p>
            <a:r>
              <a:rPr lang="en-US" altLang="ja-JP" sz="3200" dirty="0" smtClean="0">
                <a:latin typeface="HGS創英角ﾎﾟｯﾌﾟ体" panose="040B0A00000000000000" pitchFamily="50" charset="-128"/>
                <a:ea typeface="HGS創英角ﾎﾟｯﾌﾟ体" panose="040B0A00000000000000" pitchFamily="50" charset="-128"/>
              </a:rPr>
              <a:t>《</a:t>
            </a:r>
            <a:r>
              <a:rPr lang="ja-JP" altLang="en-US" sz="3200" dirty="0" smtClean="0">
                <a:latin typeface="HGS創英角ﾎﾟｯﾌﾟ体" panose="040B0A00000000000000" pitchFamily="50" charset="-128"/>
                <a:ea typeface="HGS創英角ﾎﾟｯﾌﾟ体" panose="040B0A00000000000000" pitchFamily="50" charset="-128"/>
              </a:rPr>
              <a:t>介護納付金</a:t>
            </a:r>
            <a:r>
              <a:rPr lang="en-US" altLang="ja-JP" sz="3200" dirty="0" smtClean="0">
                <a:latin typeface="HGS創英角ﾎﾟｯﾌﾟ体" panose="040B0A00000000000000" pitchFamily="50" charset="-128"/>
                <a:ea typeface="HGS創英角ﾎﾟｯﾌﾟ体" panose="040B0A00000000000000" pitchFamily="50" charset="-128"/>
              </a:rPr>
              <a:t>》</a:t>
            </a: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介護保険財政に支払う納付金</a:t>
            </a:r>
            <a:endParaRPr lang="en-US" altLang="ja-JP" sz="3200" dirty="0">
              <a:latin typeface="HGS創英角ﾎﾟｯﾌﾟ体" panose="040B0A00000000000000" pitchFamily="50" charset="-128"/>
              <a:ea typeface="HGS創英角ﾎﾟｯﾌﾟ体" panose="040B0A00000000000000" pitchFamily="50" charset="-128"/>
            </a:endParaRPr>
          </a:p>
          <a:p>
            <a:endParaRPr lang="en-US" altLang="ja-JP" sz="3200" dirty="0">
              <a:latin typeface="HGS創英角ﾎﾟｯﾌﾟ体" panose="040B0A00000000000000" pitchFamily="50" charset="-128"/>
              <a:ea typeface="HGS創英角ﾎﾟｯﾌﾟ体" panose="040B0A00000000000000" pitchFamily="50" charset="-128"/>
            </a:endParaRPr>
          </a:p>
          <a:p>
            <a:endParaRPr lang="en-US" altLang="ja-JP" sz="1600" dirty="0">
              <a:latin typeface="HGS創英角ﾎﾟｯﾌﾟ体" panose="040B0A00000000000000" pitchFamily="50" charset="-128"/>
              <a:ea typeface="HGS創英角ﾎﾟｯﾌﾟ体" panose="040B0A00000000000000" pitchFamily="50" charset="-128"/>
            </a:endParaRPr>
          </a:p>
        </p:txBody>
      </p:sp>
      <p:sp>
        <p:nvSpPr>
          <p:cNvPr id="2" name="右矢印 1"/>
          <p:cNvSpPr/>
          <p:nvPr/>
        </p:nvSpPr>
        <p:spPr>
          <a:xfrm rot="20107056">
            <a:off x="4630554" y="2316909"/>
            <a:ext cx="736540" cy="36917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右矢印 3"/>
          <p:cNvSpPr/>
          <p:nvPr/>
        </p:nvSpPr>
        <p:spPr>
          <a:xfrm rot="20107056">
            <a:off x="4623453" y="4026948"/>
            <a:ext cx="838515" cy="36198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右矢印 4"/>
          <p:cNvSpPr/>
          <p:nvPr/>
        </p:nvSpPr>
        <p:spPr>
          <a:xfrm rot="20107056">
            <a:off x="3400292" y="5293395"/>
            <a:ext cx="741841" cy="39931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69829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837124" y="379285"/>
            <a:ext cx="7392476" cy="6124754"/>
          </a:xfrm>
          <a:prstGeom prst="rect">
            <a:avLst/>
          </a:prstGeom>
          <a:noFill/>
        </p:spPr>
        <p:txBody>
          <a:bodyPr wrap="square" rtlCol="0">
            <a:spAutoFit/>
          </a:bodyPr>
          <a:lstStyle/>
          <a:p>
            <a:r>
              <a:rPr lang="ja-JP" altLang="en-US" sz="4000" dirty="0" smtClean="0">
                <a:latin typeface="HGS創英角ﾎﾟｯﾌﾟ体" panose="040B0A00000000000000" pitchFamily="50" charset="-128"/>
                <a:ea typeface="HGS創英角ﾎﾟｯﾌﾟ体" panose="040B0A00000000000000" pitchFamily="50" charset="-128"/>
              </a:rPr>
              <a:t>国の保険制度</a:t>
            </a:r>
            <a:r>
              <a:rPr lang="ja-JP" altLang="en-US" sz="3200" dirty="0" smtClean="0">
                <a:latin typeface="HGS創英角ﾎﾟｯﾌﾟ体" panose="040B0A00000000000000" pitchFamily="50" charset="-128"/>
                <a:ea typeface="HGS創英角ﾎﾟｯﾌﾟ体" panose="040B0A00000000000000" pitchFamily="50" charset="-128"/>
              </a:rPr>
              <a:t>（除く雇用関係）</a:t>
            </a:r>
            <a:endParaRPr lang="en-US" altLang="ja-JP" sz="3200" dirty="0" smtClean="0">
              <a:latin typeface="HGS創英角ﾎﾟｯﾌﾟ体" panose="040B0A00000000000000" pitchFamily="50" charset="-128"/>
              <a:ea typeface="HGS創英角ﾎﾟｯﾌﾟ体" panose="040B0A00000000000000" pitchFamily="50" charset="-128"/>
            </a:endParaRPr>
          </a:p>
          <a:p>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smtClean="0">
                <a:latin typeface="HGS創英角ﾎﾟｯﾌﾟ体" panose="040B0A00000000000000" pitchFamily="50" charset="-128"/>
                <a:ea typeface="HGS創英角ﾎﾟｯﾌﾟ体" panose="040B0A00000000000000" pitchFamily="50" charset="-128"/>
              </a:rPr>
              <a:t>○健康に関する医療保険制度</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smtClean="0">
                <a:latin typeface="HGS創英角ﾎﾟｯﾌﾟ体" panose="040B0A00000000000000" pitchFamily="50" charset="-128"/>
                <a:ea typeface="HGS創英角ﾎﾟｯﾌﾟ体" panose="040B0A00000000000000" pitchFamily="50" charset="-128"/>
              </a:rPr>
              <a:t>　</a:t>
            </a:r>
            <a:r>
              <a:rPr lang="ja-JP" altLang="en-US" sz="3200" dirty="0" smtClean="0">
                <a:solidFill>
                  <a:srgbClr val="FF0000"/>
                </a:solidFill>
                <a:latin typeface="HGS創英角ﾎﾟｯﾌﾟ体" panose="040B0A00000000000000" pitchFamily="50" charset="-128"/>
                <a:ea typeface="HGS創英角ﾎﾟｯﾌﾟ体" panose="040B0A00000000000000" pitchFamily="50" charset="-128"/>
              </a:rPr>
              <a:t>・健康保険</a:t>
            </a:r>
            <a:endParaRPr lang="en-US" altLang="ja-JP" sz="3200"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sz="3200" dirty="0" smtClean="0">
                <a:latin typeface="HGS創英角ﾎﾟｯﾌﾟ体" panose="040B0A00000000000000" pitchFamily="50" charset="-128"/>
                <a:ea typeface="HGS創英角ﾎﾟｯﾌﾟ体" panose="040B0A00000000000000" pitchFamily="50" charset="-128"/>
              </a:rPr>
              <a:t>　・国民健康保険</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smtClean="0">
                <a:latin typeface="HGS創英角ﾎﾟｯﾌﾟ体" panose="040B0A00000000000000" pitchFamily="50" charset="-128"/>
                <a:ea typeface="HGS創英角ﾎﾟｯﾌﾟ体" panose="040B0A00000000000000" pitchFamily="50" charset="-128"/>
              </a:rPr>
              <a:t>　・後期高齢者医療</a:t>
            </a:r>
            <a:endParaRPr lang="en-US" altLang="ja-JP" sz="3200" dirty="0" smtClean="0">
              <a:latin typeface="HGS創英角ﾎﾟｯﾌﾟ体" panose="040B0A00000000000000" pitchFamily="50" charset="-128"/>
              <a:ea typeface="HGS創英角ﾎﾟｯﾌﾟ体" panose="040B0A00000000000000" pitchFamily="50" charset="-128"/>
            </a:endParaRPr>
          </a:p>
          <a:p>
            <a:endParaRPr lang="en-US" altLang="ja-JP" sz="3200" dirty="0">
              <a:latin typeface="HGS創英角ﾎﾟｯﾌﾟ体" panose="040B0A00000000000000" pitchFamily="50" charset="-128"/>
              <a:ea typeface="HGS創英角ﾎﾟｯﾌﾟ体" panose="040B0A00000000000000" pitchFamily="50" charset="-128"/>
            </a:endParaRPr>
          </a:p>
          <a:p>
            <a:r>
              <a:rPr lang="ja-JP" altLang="en-US" sz="3200" dirty="0" smtClean="0">
                <a:latin typeface="HGS創英角ﾎﾟｯﾌﾟ体" panose="040B0A00000000000000" pitchFamily="50" charset="-128"/>
                <a:ea typeface="HGS創英角ﾎﾟｯﾌﾟ体" panose="040B0A00000000000000" pitchFamily="50" charset="-128"/>
              </a:rPr>
              <a:t>○介護に関する制度</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・介護保険</a:t>
            </a:r>
            <a:endParaRPr lang="en-US" altLang="ja-JP" sz="3200" dirty="0" smtClean="0">
              <a:latin typeface="HGS創英角ﾎﾟｯﾌﾟ体" panose="040B0A00000000000000" pitchFamily="50" charset="-128"/>
              <a:ea typeface="HGS創英角ﾎﾟｯﾌﾟ体" panose="040B0A00000000000000" pitchFamily="50" charset="-128"/>
            </a:endParaRPr>
          </a:p>
          <a:p>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smtClean="0">
                <a:latin typeface="HGS創英角ﾎﾟｯﾌﾟ体" panose="040B0A00000000000000" pitchFamily="50" charset="-128"/>
                <a:ea typeface="HGS創英角ﾎﾟｯﾌﾟ体" panose="040B0A00000000000000" pitchFamily="50" charset="-128"/>
              </a:rPr>
              <a:t>○年金に関する制度</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・国民年金　・厚生年金保険</a:t>
            </a:r>
            <a:endParaRPr lang="en-US" altLang="ja-JP" sz="3200" dirty="0" smtClean="0">
              <a:latin typeface="HGS創英角ﾎﾟｯﾌﾟ体" panose="040B0A00000000000000" pitchFamily="50" charset="-128"/>
              <a:ea typeface="HGS創英角ﾎﾟｯﾌﾟ体" panose="040B0A00000000000000" pitchFamily="50"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4056" y="2194997"/>
            <a:ext cx="1200042" cy="1728732"/>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5902" y="2136163"/>
            <a:ext cx="1698289" cy="1273319"/>
          </a:xfrm>
          <a:prstGeom prst="rect">
            <a:avLst/>
          </a:prstGeom>
        </p:spPr>
      </p:pic>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5862" y="2100170"/>
            <a:ext cx="1335757" cy="1823559"/>
          </a:xfrm>
          <a:prstGeom prst="rect">
            <a:avLst/>
          </a:prstGeom>
        </p:spPr>
      </p:pic>
      <p:pic>
        <p:nvPicPr>
          <p:cNvPr id="7" name="図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1917" y="3923729"/>
            <a:ext cx="1499619" cy="1563627"/>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9494" y="5463741"/>
            <a:ext cx="1696161" cy="1271724"/>
          </a:xfrm>
          <a:prstGeom prst="rect">
            <a:avLst/>
          </a:prstGeom>
        </p:spPr>
      </p:pic>
    </p:spTree>
    <p:extLst>
      <p:ext uri="{BB962C8B-B14F-4D97-AF65-F5344CB8AC3E}">
        <p14:creationId xmlns:p14="http://schemas.microsoft.com/office/powerpoint/2010/main" val="34508846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390919" y="1867437"/>
            <a:ext cx="5885644" cy="124925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latin typeface="HGP創英角ﾎﾟｯﾌﾟ体" panose="040B0A00000000000000" pitchFamily="50" charset="-128"/>
                <a:ea typeface="HGP創英角ﾎﾟｯﾌﾟ体" panose="040B0A00000000000000" pitchFamily="50" charset="-128"/>
              </a:rPr>
              <a:t>保険料収入</a:t>
            </a:r>
            <a:endParaRPr kumimoji="1" lang="ja-JP" altLang="en-US" sz="2800"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5" name="正方形/長方形 4"/>
          <p:cNvSpPr/>
          <p:nvPr/>
        </p:nvSpPr>
        <p:spPr>
          <a:xfrm>
            <a:off x="1390918" y="3116687"/>
            <a:ext cx="3678387" cy="1249250"/>
          </a:xfrm>
          <a:prstGeom prst="rect">
            <a:avLst/>
          </a:prstGeom>
          <a:solidFill>
            <a:srgbClr val="EB35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tx1"/>
                </a:solidFill>
                <a:latin typeface="HGP創英角ﾎﾟｯﾌﾟ体" panose="040B0A00000000000000" pitchFamily="50" charset="-128"/>
                <a:ea typeface="HGP創英角ﾎﾟｯﾌﾟ体" panose="040B0A00000000000000" pitchFamily="50" charset="-128"/>
              </a:rPr>
              <a:t>保険給付（医療費）</a:t>
            </a:r>
            <a:endParaRPr kumimoji="1" lang="en-US" altLang="ja-JP" sz="2800" b="1" dirty="0" smtClean="0">
              <a:solidFill>
                <a:schemeClr val="tx1"/>
              </a:solidFill>
              <a:latin typeface="HGP創英角ﾎﾟｯﾌﾟ体" panose="040B0A00000000000000" pitchFamily="50" charset="-128"/>
              <a:ea typeface="HGP創英角ﾎﾟｯﾌﾟ体" panose="040B0A00000000000000" pitchFamily="50" charset="-128"/>
            </a:endParaRPr>
          </a:p>
          <a:p>
            <a:pPr algn="ctr"/>
            <a:r>
              <a:rPr lang="ja-JP" altLang="en-US" sz="2800" b="1" dirty="0" smtClean="0">
                <a:solidFill>
                  <a:schemeClr val="tx1"/>
                </a:solidFill>
                <a:latin typeface="HGP創英角ﾎﾟｯﾌﾟ体" panose="040B0A00000000000000" pitchFamily="50" charset="-128"/>
                <a:ea typeface="HGP創英角ﾎﾟｯﾌﾟ体" panose="040B0A00000000000000" pitchFamily="50" charset="-128"/>
              </a:rPr>
              <a:t>約</a:t>
            </a:r>
            <a:r>
              <a:rPr lang="en-US" altLang="ja-JP" sz="2800" b="1" dirty="0" smtClean="0">
                <a:solidFill>
                  <a:schemeClr val="tx1"/>
                </a:solidFill>
                <a:latin typeface="HGP創英角ﾎﾟｯﾌﾟ体" panose="040B0A00000000000000" pitchFamily="50" charset="-128"/>
                <a:ea typeface="HGP創英角ﾎﾟｯﾌﾟ体" panose="040B0A00000000000000" pitchFamily="50" charset="-128"/>
              </a:rPr>
              <a:t>50%</a:t>
            </a:r>
            <a:r>
              <a:rPr lang="ja-JP" altLang="en-US" sz="2800" b="1" dirty="0" smtClean="0">
                <a:solidFill>
                  <a:schemeClr val="tx1"/>
                </a:solidFill>
                <a:latin typeface="HGP創英角ﾎﾟｯﾌﾟ体" panose="040B0A00000000000000" pitchFamily="50" charset="-128"/>
                <a:ea typeface="HGP創英角ﾎﾟｯﾌﾟ体" panose="040B0A00000000000000" pitchFamily="50" charset="-128"/>
              </a:rPr>
              <a:t>～</a:t>
            </a:r>
            <a:r>
              <a:rPr lang="en-US" altLang="ja-JP" sz="2800" b="1" dirty="0" smtClean="0">
                <a:solidFill>
                  <a:schemeClr val="tx1"/>
                </a:solidFill>
                <a:latin typeface="HGP創英角ﾎﾟｯﾌﾟ体" panose="040B0A00000000000000" pitchFamily="50" charset="-128"/>
                <a:ea typeface="HGP創英角ﾎﾟｯﾌﾟ体" panose="040B0A00000000000000" pitchFamily="50" charset="-128"/>
              </a:rPr>
              <a:t>55%</a:t>
            </a:r>
            <a:endParaRPr kumimoji="1" lang="ja-JP" altLang="en-US" sz="2800" b="1"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6" name="正方形/長方形 5"/>
          <p:cNvSpPr/>
          <p:nvPr/>
        </p:nvSpPr>
        <p:spPr>
          <a:xfrm>
            <a:off x="5069305" y="3116687"/>
            <a:ext cx="2876960" cy="1249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HGP創英角ﾎﾟｯﾌﾟ体" panose="040B0A00000000000000" pitchFamily="50" charset="-128"/>
                <a:ea typeface="HGP創英角ﾎﾟｯﾌﾟ体" panose="040B0A00000000000000" pitchFamily="50" charset="-128"/>
              </a:rPr>
              <a:t>後期高齢者支援金</a:t>
            </a:r>
            <a:endParaRPr kumimoji="1" lang="en-US" altLang="ja-JP" sz="2000" dirty="0" smtClean="0">
              <a:solidFill>
                <a:schemeClr val="tx1"/>
              </a:solidFill>
              <a:latin typeface="HGP創英角ﾎﾟｯﾌﾟ体" panose="040B0A00000000000000" pitchFamily="50" charset="-128"/>
              <a:ea typeface="HGP創英角ﾎﾟｯﾌﾟ体" panose="040B0A00000000000000" pitchFamily="50" charset="-128"/>
            </a:endParaRPr>
          </a:p>
          <a:p>
            <a:pPr algn="ctr"/>
            <a:r>
              <a:rPr lang="ja-JP" altLang="en-US" sz="2000" dirty="0" smtClean="0">
                <a:solidFill>
                  <a:schemeClr val="tx1"/>
                </a:solidFill>
                <a:latin typeface="HGP創英角ﾎﾟｯﾌﾟ体" panose="040B0A00000000000000" pitchFamily="50" charset="-128"/>
                <a:ea typeface="HGP創英角ﾎﾟｯﾌﾟ体" panose="040B0A00000000000000" pitchFamily="50" charset="-128"/>
              </a:rPr>
              <a:t>前期高齢者納付金</a:t>
            </a:r>
            <a:endParaRPr lang="en-US" altLang="ja-JP" sz="2000" dirty="0" smtClean="0">
              <a:solidFill>
                <a:schemeClr val="tx1"/>
              </a:solidFill>
              <a:latin typeface="HGP創英角ﾎﾟｯﾌﾟ体" panose="040B0A00000000000000" pitchFamily="50" charset="-128"/>
              <a:ea typeface="HGP創英角ﾎﾟｯﾌﾟ体" panose="040B0A00000000000000" pitchFamily="50" charset="-128"/>
            </a:endParaRPr>
          </a:p>
          <a:p>
            <a:pPr algn="ctr"/>
            <a:r>
              <a:rPr kumimoji="1" lang="ja-JP" altLang="en-US" sz="2000" dirty="0" smtClean="0">
                <a:solidFill>
                  <a:schemeClr val="tx1"/>
                </a:solidFill>
                <a:latin typeface="HGP創英角ﾎﾟｯﾌﾟ体" panose="040B0A00000000000000" pitchFamily="50" charset="-128"/>
                <a:ea typeface="HGP創英角ﾎﾟｯﾌﾟ体" panose="040B0A00000000000000" pitchFamily="50" charset="-128"/>
              </a:rPr>
              <a:t>約４</a:t>
            </a:r>
            <a:r>
              <a:rPr lang="en-US" altLang="ja-JP" sz="2000" dirty="0" smtClean="0">
                <a:solidFill>
                  <a:schemeClr val="tx1"/>
                </a:solidFill>
                <a:latin typeface="HGP創英角ﾎﾟｯﾌﾟ体" panose="040B0A00000000000000" pitchFamily="50" charset="-128"/>
                <a:ea typeface="HGP創英角ﾎﾟｯﾌﾟ体" panose="040B0A00000000000000" pitchFamily="50" charset="-128"/>
              </a:rPr>
              <a:t>5%</a:t>
            </a:r>
            <a:r>
              <a:rPr kumimoji="1" lang="ja-JP" altLang="en-US" sz="2000" dirty="0" smtClean="0">
                <a:solidFill>
                  <a:schemeClr val="tx1"/>
                </a:solidFill>
                <a:latin typeface="HGP創英角ﾎﾟｯﾌﾟ体" panose="040B0A00000000000000" pitchFamily="50" charset="-128"/>
                <a:ea typeface="HGP創英角ﾎﾟｯﾌﾟ体" panose="040B0A00000000000000" pitchFamily="50" charset="-128"/>
              </a:rPr>
              <a:t>～</a:t>
            </a:r>
            <a:r>
              <a:rPr kumimoji="1" lang="en-US" altLang="ja-JP" sz="2000" dirty="0" smtClean="0">
                <a:solidFill>
                  <a:schemeClr val="tx1"/>
                </a:solidFill>
                <a:latin typeface="HGP創英角ﾎﾟｯﾌﾟ体" panose="040B0A00000000000000" pitchFamily="50" charset="-128"/>
                <a:ea typeface="HGP創英角ﾎﾟｯﾌﾟ体" panose="040B0A00000000000000" pitchFamily="50" charset="-128"/>
              </a:rPr>
              <a:t>50%</a:t>
            </a:r>
            <a:endParaRPr kumimoji="1" lang="ja-JP" altLang="en-US" sz="2000"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7" name="正方形/長方形 6"/>
          <p:cNvSpPr/>
          <p:nvPr/>
        </p:nvSpPr>
        <p:spPr>
          <a:xfrm>
            <a:off x="780065" y="416230"/>
            <a:ext cx="7160935" cy="1077218"/>
          </a:xfrm>
          <a:prstGeom prst="rect">
            <a:avLst/>
          </a:prstGeom>
        </p:spPr>
        <p:txBody>
          <a:bodyPr wrap="none">
            <a:spAutoFit/>
          </a:bodyPr>
          <a:lstStyle/>
          <a:p>
            <a:r>
              <a:rPr lang="ja-JP" altLang="en-US" sz="3200" dirty="0" smtClean="0">
                <a:latin typeface="HGS創英角ﾎﾟｯﾌﾟ体" panose="040B0A00000000000000" pitchFamily="50" charset="-128"/>
                <a:ea typeface="HGS創英角ﾎﾟｯﾌﾟ体" panose="040B0A00000000000000" pitchFamily="50" charset="-128"/>
              </a:rPr>
              <a:t>ライオン健康保険組合</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　　　　　　　　の会計のイメージ</a:t>
            </a:r>
            <a:endParaRPr lang="en-US" altLang="ja-JP" sz="3200" dirty="0">
              <a:latin typeface="HGS創英角ﾎﾟｯﾌﾟ体" panose="040B0A00000000000000" pitchFamily="50" charset="-128"/>
              <a:ea typeface="HGS創英角ﾎﾟｯﾌﾟ体" panose="040B0A00000000000000" pitchFamily="50" charset="-128"/>
            </a:endParaRPr>
          </a:p>
        </p:txBody>
      </p:sp>
      <p:sp>
        <p:nvSpPr>
          <p:cNvPr id="8" name="正方形/長方形 7"/>
          <p:cNvSpPr/>
          <p:nvPr/>
        </p:nvSpPr>
        <p:spPr>
          <a:xfrm>
            <a:off x="1396424" y="4985531"/>
            <a:ext cx="5095318" cy="1200329"/>
          </a:xfrm>
          <a:prstGeom prst="rect">
            <a:avLst/>
          </a:prstGeom>
        </p:spPr>
        <p:txBody>
          <a:bodyPr wrap="square">
            <a:spAutoFit/>
          </a:bodyPr>
          <a:lstStyle/>
          <a:p>
            <a:r>
              <a:rPr lang="ja-JP" altLang="en-US" sz="2400" dirty="0" smtClean="0">
                <a:latin typeface="HGS創英角ﾎﾟｯﾌﾟ体" panose="040B0A00000000000000" pitchFamily="50" charset="-128"/>
                <a:ea typeface="HGS創英角ﾎﾟｯﾌﾟ体" panose="040B0A00000000000000" pitchFamily="50" charset="-128"/>
              </a:rPr>
              <a:t>高齢者医療制度を支える為</a:t>
            </a:r>
            <a:endParaRPr lang="en-US" altLang="ja-JP" sz="2400" dirty="0" smtClean="0">
              <a:latin typeface="HGS創英角ﾎﾟｯﾌﾟ体" panose="040B0A00000000000000" pitchFamily="50" charset="-128"/>
              <a:ea typeface="HGS創英角ﾎﾟｯﾌﾟ体" panose="040B0A00000000000000" pitchFamily="50" charset="-128"/>
            </a:endParaRPr>
          </a:p>
          <a:p>
            <a:r>
              <a:rPr lang="ja-JP" altLang="en-US" sz="2400" dirty="0" smtClean="0">
                <a:latin typeface="HGS創英角ﾎﾟｯﾌﾟ体" panose="040B0A00000000000000" pitchFamily="50" charset="-128"/>
                <a:ea typeface="HGS創英角ﾎﾟｯﾌﾟ体" panose="040B0A00000000000000" pitchFamily="50" charset="-128"/>
              </a:rPr>
              <a:t>対ライオン健康保険組合加入者以外にも多額な費用が掛っています。</a:t>
            </a:r>
            <a:endParaRPr lang="en-US" altLang="ja-JP" sz="2400" dirty="0">
              <a:latin typeface="HGS創英角ﾎﾟｯﾌﾟ体" panose="040B0A00000000000000" pitchFamily="50" charset="-128"/>
              <a:ea typeface="HGS創英角ﾎﾟｯﾌﾟ体" panose="040B0A00000000000000" pitchFamily="50" charset="-128"/>
            </a:endParaRPr>
          </a:p>
        </p:txBody>
      </p:sp>
      <p:sp>
        <p:nvSpPr>
          <p:cNvPr id="9" name="正方形/長方形 8"/>
          <p:cNvSpPr/>
          <p:nvPr/>
        </p:nvSpPr>
        <p:spPr>
          <a:xfrm>
            <a:off x="7276563" y="1867437"/>
            <a:ext cx="669703" cy="124925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HGP創英角ﾎﾟｯﾌﾟ体" panose="040B0A00000000000000" pitchFamily="50" charset="-128"/>
                <a:ea typeface="HGP創英角ﾎﾟｯﾌﾟ体" panose="040B0A00000000000000" pitchFamily="50" charset="-128"/>
              </a:rPr>
              <a:t>その他</a:t>
            </a:r>
            <a:endParaRPr kumimoji="1" lang="ja-JP" altLang="en-US" sz="1200"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10" name="テキスト ボックス 9"/>
          <p:cNvSpPr txBox="1"/>
          <p:nvPr/>
        </p:nvSpPr>
        <p:spPr>
          <a:xfrm>
            <a:off x="721216" y="2323029"/>
            <a:ext cx="646331" cy="369332"/>
          </a:xfrm>
          <a:prstGeom prst="rect">
            <a:avLst/>
          </a:prstGeom>
          <a:noFill/>
        </p:spPr>
        <p:txBody>
          <a:bodyPr wrap="none" rtlCol="0">
            <a:spAutoFit/>
          </a:bodyPr>
          <a:lstStyle/>
          <a:p>
            <a:r>
              <a:rPr kumimoji="1" lang="ja-JP" altLang="en-US" dirty="0" smtClean="0">
                <a:latin typeface="HGP創英角ﾎﾟｯﾌﾟ体" panose="040B0A00000000000000" pitchFamily="50" charset="-128"/>
                <a:ea typeface="HGP創英角ﾎﾟｯﾌﾟ体" panose="040B0A00000000000000" pitchFamily="50" charset="-128"/>
              </a:rPr>
              <a:t>収入</a:t>
            </a:r>
            <a:endParaRPr kumimoji="1" lang="ja-JP" altLang="en-US" dirty="0">
              <a:latin typeface="HGP創英角ﾎﾟｯﾌﾟ体" panose="040B0A00000000000000" pitchFamily="50" charset="-128"/>
              <a:ea typeface="HGP創英角ﾎﾟｯﾌﾟ体" panose="040B0A00000000000000" pitchFamily="50" charset="-128"/>
            </a:endParaRPr>
          </a:p>
        </p:txBody>
      </p:sp>
      <p:sp>
        <p:nvSpPr>
          <p:cNvPr id="11" name="テキスト ボックス 10"/>
          <p:cNvSpPr txBox="1"/>
          <p:nvPr/>
        </p:nvSpPr>
        <p:spPr>
          <a:xfrm>
            <a:off x="695459" y="3556646"/>
            <a:ext cx="646331" cy="369332"/>
          </a:xfrm>
          <a:prstGeom prst="rect">
            <a:avLst/>
          </a:prstGeom>
          <a:noFill/>
        </p:spPr>
        <p:txBody>
          <a:bodyPr wrap="none" rtlCol="0">
            <a:spAutoFit/>
          </a:bodyPr>
          <a:lstStyle/>
          <a:p>
            <a:r>
              <a:rPr kumimoji="1" lang="ja-JP" altLang="en-US" dirty="0" smtClean="0">
                <a:latin typeface="HGP創英角ﾎﾟｯﾌﾟ体" panose="040B0A00000000000000" pitchFamily="50" charset="-128"/>
                <a:ea typeface="HGP創英角ﾎﾟｯﾌﾟ体" panose="040B0A00000000000000" pitchFamily="50" charset="-128"/>
              </a:rPr>
              <a:t>支出</a:t>
            </a:r>
            <a:endParaRPr kumimoji="1" lang="ja-JP" altLang="en-US" dirty="0">
              <a:latin typeface="HGP創英角ﾎﾟｯﾌﾟ体" panose="040B0A00000000000000" pitchFamily="50" charset="-128"/>
              <a:ea typeface="HGP創英角ﾎﾟｯﾌﾟ体" panose="040B0A00000000000000" pitchFamily="50" charset="-128"/>
            </a:endParaRPr>
          </a:p>
        </p:txBody>
      </p:sp>
      <p:sp>
        <p:nvSpPr>
          <p:cNvPr id="13" name="角丸四角形 12"/>
          <p:cNvSpPr/>
          <p:nvPr/>
        </p:nvSpPr>
        <p:spPr>
          <a:xfrm>
            <a:off x="6594914" y="4840034"/>
            <a:ext cx="2217702" cy="749168"/>
          </a:xfrm>
          <a:prstGeom prst="roundRect">
            <a:avLst/>
          </a:prstGeom>
          <a:solidFill>
            <a:srgbClr val="32FE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latin typeface="HGP創英角ﾎﾟｯﾌﾟ体" panose="040B0A00000000000000" pitchFamily="50" charset="-128"/>
                <a:ea typeface="HGP創英角ﾎﾟｯﾌﾟ体" panose="040B0A00000000000000" pitchFamily="50" charset="-128"/>
              </a:rPr>
              <a:t>他の医療制度</a:t>
            </a:r>
            <a:endParaRPr kumimoji="1" lang="ja-JP" altLang="en-US" sz="2400" b="1"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12" name="下カーブ矢印 11"/>
          <p:cNvSpPr/>
          <p:nvPr/>
        </p:nvSpPr>
        <p:spPr>
          <a:xfrm rot="3392745">
            <a:off x="7614056" y="4068912"/>
            <a:ext cx="1092746" cy="594049"/>
          </a:xfrm>
          <a:prstGeom prst="curvedDownArrow">
            <a:avLst/>
          </a:prstGeom>
          <a:solidFill>
            <a:srgbClr val="FB3A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ストライプ矢印 2"/>
          <p:cNvSpPr/>
          <p:nvPr/>
        </p:nvSpPr>
        <p:spPr>
          <a:xfrm rot="18781884">
            <a:off x="5514227" y="4434962"/>
            <a:ext cx="996286" cy="663794"/>
          </a:xfrm>
          <a:prstGeom prst="stripedRightArrow">
            <a:avLst/>
          </a:prstGeom>
          <a:solidFill>
            <a:srgbClr val="FB3A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174450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390919" y="1867437"/>
            <a:ext cx="5885644" cy="124925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latin typeface="HGP創英角ﾎﾟｯﾌﾟ体" panose="040B0A00000000000000" pitchFamily="50" charset="-128"/>
                <a:ea typeface="HGP創英角ﾎﾟｯﾌﾟ体" panose="040B0A00000000000000" pitchFamily="50" charset="-128"/>
              </a:rPr>
              <a:t>保険料収入</a:t>
            </a:r>
            <a:endParaRPr kumimoji="1" lang="ja-JP" altLang="en-US" sz="2800"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5" name="正方形/長方形 4"/>
          <p:cNvSpPr/>
          <p:nvPr/>
        </p:nvSpPr>
        <p:spPr>
          <a:xfrm>
            <a:off x="1390919" y="3116687"/>
            <a:ext cx="4354788" cy="1249250"/>
          </a:xfrm>
          <a:prstGeom prst="rect">
            <a:avLst/>
          </a:prstGeom>
          <a:solidFill>
            <a:srgbClr val="EB35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tx1"/>
                </a:solidFill>
                <a:latin typeface="HGP創英角ﾎﾟｯﾌﾟ体" panose="040B0A00000000000000" pitchFamily="50" charset="-128"/>
                <a:ea typeface="HGP創英角ﾎﾟｯﾌﾟ体" panose="040B0A00000000000000" pitchFamily="50" charset="-128"/>
              </a:rPr>
              <a:t>保険給付（医療費）</a:t>
            </a:r>
            <a:endParaRPr kumimoji="1" lang="en-US" altLang="ja-JP" sz="2800" b="1" dirty="0" smtClean="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6" name="正方形/長方形 5"/>
          <p:cNvSpPr/>
          <p:nvPr/>
        </p:nvSpPr>
        <p:spPr>
          <a:xfrm>
            <a:off x="5745707" y="3116687"/>
            <a:ext cx="2838734" cy="1249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HGP創英角ﾎﾟｯﾌﾟ体" panose="040B0A00000000000000" pitchFamily="50" charset="-128"/>
                <a:ea typeface="HGP創英角ﾎﾟｯﾌﾟ体" panose="040B0A00000000000000" pitchFamily="50" charset="-128"/>
              </a:rPr>
              <a:t>後期高齢者支援金</a:t>
            </a:r>
            <a:endParaRPr kumimoji="1" lang="en-US" altLang="ja-JP" sz="2400" dirty="0" smtClean="0">
              <a:solidFill>
                <a:schemeClr val="tx1"/>
              </a:solidFill>
              <a:latin typeface="HGP創英角ﾎﾟｯﾌﾟ体" panose="040B0A00000000000000" pitchFamily="50" charset="-128"/>
              <a:ea typeface="HGP創英角ﾎﾟｯﾌﾟ体" panose="040B0A00000000000000" pitchFamily="50" charset="-128"/>
            </a:endParaRPr>
          </a:p>
          <a:p>
            <a:pPr algn="ctr"/>
            <a:r>
              <a:rPr lang="ja-JP" altLang="en-US" sz="2400" dirty="0" smtClean="0">
                <a:solidFill>
                  <a:schemeClr val="tx1"/>
                </a:solidFill>
                <a:latin typeface="HGP創英角ﾎﾟｯﾌﾟ体" panose="040B0A00000000000000" pitchFamily="50" charset="-128"/>
                <a:ea typeface="HGP創英角ﾎﾟｯﾌﾟ体" panose="040B0A00000000000000" pitchFamily="50" charset="-128"/>
              </a:rPr>
              <a:t>前期高齢者納付金</a:t>
            </a:r>
            <a:endParaRPr lang="en-US" altLang="ja-JP" sz="2400" dirty="0" smtClean="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7" name="正方形/長方形 6"/>
          <p:cNvSpPr/>
          <p:nvPr/>
        </p:nvSpPr>
        <p:spPr>
          <a:xfrm>
            <a:off x="780065" y="416230"/>
            <a:ext cx="7160935" cy="1077218"/>
          </a:xfrm>
          <a:prstGeom prst="rect">
            <a:avLst/>
          </a:prstGeom>
        </p:spPr>
        <p:txBody>
          <a:bodyPr wrap="none">
            <a:spAutoFit/>
          </a:bodyPr>
          <a:lstStyle/>
          <a:p>
            <a:r>
              <a:rPr lang="ja-JP" altLang="en-US" sz="3200" dirty="0" smtClean="0">
                <a:latin typeface="HGS創英角ﾎﾟｯﾌﾟ体" panose="040B0A00000000000000" pitchFamily="50" charset="-128"/>
                <a:ea typeface="HGS創英角ﾎﾟｯﾌﾟ体" panose="040B0A00000000000000" pitchFamily="50" charset="-128"/>
              </a:rPr>
              <a:t>ライオン健康保険組合</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　　　　　　　　の会計のイメージ</a:t>
            </a:r>
            <a:endParaRPr lang="en-US" altLang="ja-JP" sz="3200" dirty="0">
              <a:latin typeface="HGS創英角ﾎﾟｯﾌﾟ体" panose="040B0A00000000000000" pitchFamily="50" charset="-128"/>
              <a:ea typeface="HGS創英角ﾎﾟｯﾌﾟ体" panose="040B0A00000000000000" pitchFamily="50" charset="-128"/>
            </a:endParaRPr>
          </a:p>
        </p:txBody>
      </p:sp>
      <p:sp>
        <p:nvSpPr>
          <p:cNvPr id="9" name="正方形/長方形 8"/>
          <p:cNvSpPr/>
          <p:nvPr/>
        </p:nvSpPr>
        <p:spPr>
          <a:xfrm>
            <a:off x="7276563" y="1867437"/>
            <a:ext cx="669703" cy="124925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HGP創英角ﾎﾟｯﾌﾟ体" panose="040B0A00000000000000" pitchFamily="50" charset="-128"/>
                <a:ea typeface="HGP創英角ﾎﾟｯﾌﾟ体" panose="040B0A00000000000000" pitchFamily="50" charset="-128"/>
              </a:rPr>
              <a:t>その他</a:t>
            </a:r>
            <a:endParaRPr kumimoji="1" lang="ja-JP" altLang="en-US" sz="1200"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10" name="テキスト ボックス 9"/>
          <p:cNvSpPr txBox="1"/>
          <p:nvPr/>
        </p:nvSpPr>
        <p:spPr>
          <a:xfrm>
            <a:off x="721216" y="2323029"/>
            <a:ext cx="646331" cy="369332"/>
          </a:xfrm>
          <a:prstGeom prst="rect">
            <a:avLst/>
          </a:prstGeom>
          <a:noFill/>
        </p:spPr>
        <p:txBody>
          <a:bodyPr wrap="none" rtlCol="0">
            <a:spAutoFit/>
          </a:bodyPr>
          <a:lstStyle/>
          <a:p>
            <a:r>
              <a:rPr kumimoji="1" lang="ja-JP" altLang="en-US" dirty="0" smtClean="0">
                <a:latin typeface="HGP創英角ﾎﾟｯﾌﾟ体" panose="040B0A00000000000000" pitchFamily="50" charset="-128"/>
                <a:ea typeface="HGP創英角ﾎﾟｯﾌﾟ体" panose="040B0A00000000000000" pitchFamily="50" charset="-128"/>
              </a:rPr>
              <a:t>収入</a:t>
            </a:r>
            <a:endParaRPr kumimoji="1" lang="ja-JP" altLang="en-US" dirty="0">
              <a:latin typeface="HGP創英角ﾎﾟｯﾌﾟ体" panose="040B0A00000000000000" pitchFamily="50" charset="-128"/>
              <a:ea typeface="HGP創英角ﾎﾟｯﾌﾟ体" panose="040B0A00000000000000" pitchFamily="50" charset="-128"/>
            </a:endParaRPr>
          </a:p>
        </p:txBody>
      </p:sp>
      <p:sp>
        <p:nvSpPr>
          <p:cNvPr id="11" name="テキスト ボックス 10"/>
          <p:cNvSpPr txBox="1"/>
          <p:nvPr/>
        </p:nvSpPr>
        <p:spPr>
          <a:xfrm>
            <a:off x="695459" y="3556646"/>
            <a:ext cx="646331" cy="369332"/>
          </a:xfrm>
          <a:prstGeom prst="rect">
            <a:avLst/>
          </a:prstGeom>
          <a:noFill/>
        </p:spPr>
        <p:txBody>
          <a:bodyPr wrap="none" rtlCol="0">
            <a:spAutoFit/>
          </a:bodyPr>
          <a:lstStyle/>
          <a:p>
            <a:r>
              <a:rPr kumimoji="1" lang="ja-JP" altLang="en-US" dirty="0" smtClean="0">
                <a:latin typeface="HGP創英角ﾎﾟｯﾌﾟ体" panose="040B0A00000000000000" pitchFamily="50" charset="-128"/>
                <a:ea typeface="HGP創英角ﾎﾟｯﾌﾟ体" panose="040B0A00000000000000" pitchFamily="50" charset="-128"/>
              </a:rPr>
              <a:t>支出</a:t>
            </a:r>
            <a:endParaRPr kumimoji="1" lang="ja-JP" altLang="en-US" dirty="0">
              <a:latin typeface="HGP創英角ﾎﾟｯﾌﾟ体" panose="040B0A00000000000000" pitchFamily="50" charset="-128"/>
              <a:ea typeface="HGP創英角ﾎﾟｯﾌﾟ体" panose="040B0A00000000000000" pitchFamily="50" charset="-128"/>
            </a:endParaRPr>
          </a:p>
        </p:txBody>
      </p:sp>
      <p:sp>
        <p:nvSpPr>
          <p:cNvPr id="12" name="正方形/長方形 11"/>
          <p:cNvSpPr/>
          <p:nvPr/>
        </p:nvSpPr>
        <p:spPr>
          <a:xfrm>
            <a:off x="695459" y="4661080"/>
            <a:ext cx="5250227" cy="1384995"/>
          </a:xfrm>
          <a:prstGeom prst="rect">
            <a:avLst/>
          </a:prstGeom>
        </p:spPr>
        <p:txBody>
          <a:bodyPr wrap="square">
            <a:spAutoFit/>
          </a:bodyPr>
          <a:lstStyle/>
          <a:p>
            <a:r>
              <a:rPr lang="ja-JP" altLang="en-US" sz="2800" dirty="0" smtClean="0">
                <a:latin typeface="HGS創英角ﾎﾟｯﾌﾟ体" panose="040B0A00000000000000" pitchFamily="50" charset="-128"/>
                <a:ea typeface="HGS創英角ﾎﾟｯﾌﾟ体" panose="040B0A00000000000000" pitchFamily="50" charset="-128"/>
              </a:rPr>
              <a:t>収入で支出が賄えない場合は、</a:t>
            </a:r>
            <a:endParaRPr lang="en-US" altLang="ja-JP" sz="2800" dirty="0" smtClean="0">
              <a:latin typeface="HGS創英角ﾎﾟｯﾌﾟ体" panose="040B0A00000000000000" pitchFamily="50" charset="-128"/>
              <a:ea typeface="HGS創英角ﾎﾟｯﾌﾟ体" panose="040B0A00000000000000" pitchFamily="50" charset="-128"/>
            </a:endParaRPr>
          </a:p>
          <a:p>
            <a:r>
              <a:rPr lang="ja-JP" altLang="en-US" sz="2800" dirty="0" smtClean="0">
                <a:latin typeface="HGS創英角ﾎﾟｯﾌﾟ体" panose="040B0A00000000000000" pitchFamily="50" charset="-128"/>
                <a:ea typeface="HGS創英角ﾎﾟｯﾌﾟ体" panose="040B0A00000000000000" pitchFamily="50" charset="-128"/>
              </a:rPr>
              <a:t>積立金を取り崩し、補填することになる</a:t>
            </a:r>
            <a:endParaRPr lang="en-US" altLang="ja-JP" sz="2800" dirty="0">
              <a:latin typeface="HGS創英角ﾎﾟｯﾌﾟ体" panose="040B0A00000000000000" pitchFamily="50" charset="-128"/>
              <a:ea typeface="HGS創英角ﾎﾟｯﾌﾟ体" panose="040B0A00000000000000" pitchFamily="50" charset="-128"/>
            </a:endParaRPr>
          </a:p>
        </p:txBody>
      </p:sp>
      <p:sp>
        <p:nvSpPr>
          <p:cNvPr id="13" name="正方形/長方形 12"/>
          <p:cNvSpPr/>
          <p:nvPr/>
        </p:nvSpPr>
        <p:spPr>
          <a:xfrm>
            <a:off x="7941000" y="1867437"/>
            <a:ext cx="643441" cy="124925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2000" dirty="0" smtClean="0">
                <a:solidFill>
                  <a:schemeClr val="bg1"/>
                </a:solidFill>
                <a:latin typeface="HGP創英角ﾎﾟｯﾌﾟ体" panose="040B0A00000000000000" pitchFamily="50" charset="-128"/>
                <a:ea typeface="HGP創英角ﾎﾟｯﾌﾟ体" panose="040B0A00000000000000" pitchFamily="50" charset="-128"/>
              </a:rPr>
              <a:t>不足部分</a:t>
            </a:r>
            <a:endParaRPr kumimoji="1" lang="ja-JP" altLang="en-US" sz="2000"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14" name="正方形/長方形 13"/>
          <p:cNvSpPr/>
          <p:nvPr/>
        </p:nvSpPr>
        <p:spPr>
          <a:xfrm>
            <a:off x="6229000" y="4484137"/>
            <a:ext cx="1872147" cy="124925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latin typeface="HGP創英角ﾎﾟｯﾌﾟ体" panose="040B0A00000000000000" pitchFamily="50" charset="-128"/>
                <a:ea typeface="HGP創英角ﾎﾟｯﾌﾟ体" panose="040B0A00000000000000" pitchFamily="50" charset="-128"/>
              </a:rPr>
              <a:t>別途</a:t>
            </a:r>
            <a:endParaRPr kumimoji="1" lang="en-US" altLang="ja-JP" sz="3200" dirty="0" smtClean="0">
              <a:solidFill>
                <a:schemeClr val="tx1"/>
              </a:solidFill>
              <a:latin typeface="HGP創英角ﾎﾟｯﾌﾟ体" panose="040B0A00000000000000" pitchFamily="50" charset="-128"/>
              <a:ea typeface="HGP創英角ﾎﾟｯﾌﾟ体" panose="040B0A00000000000000" pitchFamily="50" charset="-128"/>
            </a:endParaRPr>
          </a:p>
          <a:p>
            <a:pPr algn="ctr"/>
            <a:r>
              <a:rPr kumimoji="1" lang="ja-JP" altLang="en-US" sz="3200" dirty="0" smtClean="0">
                <a:solidFill>
                  <a:schemeClr val="tx1"/>
                </a:solidFill>
                <a:latin typeface="HGP創英角ﾎﾟｯﾌﾟ体" panose="040B0A00000000000000" pitchFamily="50" charset="-128"/>
                <a:ea typeface="HGP創英角ﾎﾟｯﾌﾟ体" panose="040B0A00000000000000" pitchFamily="50" charset="-128"/>
              </a:rPr>
              <a:t>積立金</a:t>
            </a:r>
            <a:endParaRPr kumimoji="1" lang="ja-JP" altLang="en-US" sz="3200"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8" name="上カーブ矢印 7"/>
          <p:cNvSpPr/>
          <p:nvPr/>
        </p:nvSpPr>
        <p:spPr>
          <a:xfrm rot="17460510">
            <a:off x="7368548" y="3658917"/>
            <a:ext cx="2263822" cy="622074"/>
          </a:xfrm>
          <a:prstGeom prst="curvedUpArrow">
            <a:avLst>
              <a:gd name="adj1" fmla="val 25000"/>
              <a:gd name="adj2" fmla="val 68586"/>
              <a:gd name="adj3" fmla="val 25000"/>
            </a:avLst>
          </a:prstGeom>
          <a:solidFill>
            <a:srgbClr val="32FE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40517136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四角形吹き出し 38"/>
          <p:cNvSpPr/>
          <p:nvPr/>
        </p:nvSpPr>
        <p:spPr>
          <a:xfrm>
            <a:off x="3954779" y="944880"/>
            <a:ext cx="4312919" cy="1089660"/>
          </a:xfrm>
          <a:prstGeom prst="wedgeRect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3322320" y="2721415"/>
            <a:ext cx="2499360" cy="1752600"/>
          </a:xfrm>
          <a:prstGeom prst="rect">
            <a:avLst/>
          </a:prstGeom>
          <a:solidFill>
            <a:srgbClr val="FB3A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3" name="正方形/長方形 12"/>
          <p:cNvSpPr/>
          <p:nvPr/>
        </p:nvSpPr>
        <p:spPr>
          <a:xfrm>
            <a:off x="6111243" y="4686299"/>
            <a:ext cx="249936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p:cNvSpPr/>
          <p:nvPr/>
        </p:nvSpPr>
        <p:spPr>
          <a:xfrm>
            <a:off x="7018023" y="4686299"/>
            <a:ext cx="1249676" cy="1752600"/>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公費</a:t>
            </a:r>
            <a:r>
              <a:rPr lang="ja-JP" altLang="en-US" dirty="0" smtClean="0"/>
              <a:t>５</a:t>
            </a:r>
            <a:endParaRPr kumimoji="1" lang="ja-JP" altLang="en-US" dirty="0"/>
          </a:p>
        </p:txBody>
      </p:sp>
      <p:sp>
        <p:nvSpPr>
          <p:cNvPr id="15" name="正方形/長方形 14"/>
          <p:cNvSpPr/>
          <p:nvPr/>
        </p:nvSpPr>
        <p:spPr>
          <a:xfrm>
            <a:off x="6111242" y="4686299"/>
            <a:ext cx="906780" cy="17526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支援金４</a:t>
            </a:r>
            <a:endParaRPr kumimoji="1" lang="ja-JP" altLang="en-US" dirty="0"/>
          </a:p>
        </p:txBody>
      </p:sp>
      <p:sp>
        <p:nvSpPr>
          <p:cNvPr id="16" name="正方形/長方形 15"/>
          <p:cNvSpPr/>
          <p:nvPr/>
        </p:nvSpPr>
        <p:spPr>
          <a:xfrm>
            <a:off x="8267700" y="4686299"/>
            <a:ext cx="342903"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本人１</a:t>
            </a:r>
            <a:endParaRPr kumimoji="1" lang="ja-JP" altLang="en-US" dirty="0"/>
          </a:p>
        </p:txBody>
      </p:sp>
      <p:sp>
        <p:nvSpPr>
          <p:cNvPr id="18" name="正方形/長方形 17"/>
          <p:cNvSpPr/>
          <p:nvPr/>
        </p:nvSpPr>
        <p:spPr>
          <a:xfrm>
            <a:off x="1236062" y="255507"/>
            <a:ext cx="1107996" cy="369332"/>
          </a:xfrm>
          <a:prstGeom prst="rect">
            <a:avLst/>
          </a:prstGeom>
        </p:spPr>
        <p:txBody>
          <a:bodyPr wrap="none">
            <a:spAutoFit/>
          </a:bodyPr>
          <a:lstStyle/>
          <a:p>
            <a:pPr algn="ctr"/>
            <a:r>
              <a:rPr lang="ja-JP" altLang="en-US" dirty="0"/>
              <a:t>国民健保</a:t>
            </a:r>
          </a:p>
        </p:txBody>
      </p:sp>
      <p:sp>
        <p:nvSpPr>
          <p:cNvPr id="20" name="正方形/長方形 19"/>
          <p:cNvSpPr/>
          <p:nvPr/>
        </p:nvSpPr>
        <p:spPr>
          <a:xfrm>
            <a:off x="3322320" y="2721415"/>
            <a:ext cx="732244" cy="17526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600" dirty="0" smtClean="0"/>
          </a:p>
          <a:p>
            <a:pPr algn="ctr"/>
            <a:r>
              <a:rPr kumimoji="1" lang="ja-JP" altLang="en-US" sz="1400" dirty="0" smtClean="0"/>
              <a:t>前期</a:t>
            </a:r>
            <a:endParaRPr kumimoji="1" lang="en-US" altLang="ja-JP" sz="1400" dirty="0" smtClean="0"/>
          </a:p>
          <a:p>
            <a:pPr algn="ctr"/>
            <a:r>
              <a:rPr kumimoji="1" lang="ja-JP" altLang="en-US" sz="1400" dirty="0" smtClean="0"/>
              <a:t>高齢者</a:t>
            </a:r>
            <a:endParaRPr kumimoji="1" lang="en-US" altLang="ja-JP" sz="1400" dirty="0" smtClean="0"/>
          </a:p>
          <a:p>
            <a:pPr algn="ctr"/>
            <a:r>
              <a:rPr kumimoji="1" lang="ja-JP" altLang="en-US" sz="1400" dirty="0" smtClean="0"/>
              <a:t>納付金</a:t>
            </a:r>
            <a:endParaRPr kumimoji="1" lang="en-US" altLang="ja-JP" sz="1400" dirty="0" smtClean="0"/>
          </a:p>
          <a:p>
            <a:pPr algn="ctr"/>
            <a:r>
              <a:rPr lang="ja-JP" altLang="en-US" sz="1400" dirty="0"/>
              <a:t>２</a:t>
            </a:r>
            <a:endParaRPr kumimoji="1" lang="en-US" altLang="ja-JP" sz="1400" dirty="0" smtClean="0"/>
          </a:p>
        </p:txBody>
      </p:sp>
      <p:sp>
        <p:nvSpPr>
          <p:cNvPr id="21" name="正方形/長方形 20"/>
          <p:cNvSpPr/>
          <p:nvPr/>
        </p:nvSpPr>
        <p:spPr>
          <a:xfrm>
            <a:off x="4144754" y="2131256"/>
            <a:ext cx="1107996" cy="369332"/>
          </a:xfrm>
          <a:prstGeom prst="rect">
            <a:avLst/>
          </a:prstGeom>
        </p:spPr>
        <p:txBody>
          <a:bodyPr wrap="none">
            <a:spAutoFit/>
          </a:bodyPr>
          <a:lstStyle/>
          <a:p>
            <a:r>
              <a:rPr lang="ja-JP" altLang="en-US" dirty="0"/>
              <a:t>組合健保</a:t>
            </a:r>
          </a:p>
        </p:txBody>
      </p:sp>
      <p:sp>
        <p:nvSpPr>
          <p:cNvPr id="23" name="正方形/長方形 22"/>
          <p:cNvSpPr/>
          <p:nvPr/>
        </p:nvSpPr>
        <p:spPr>
          <a:xfrm>
            <a:off x="5252750" y="2721415"/>
            <a:ext cx="906780" cy="17526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後期高齢者</a:t>
            </a:r>
            <a:endParaRPr kumimoji="1" lang="en-US" altLang="ja-JP" dirty="0" smtClean="0"/>
          </a:p>
          <a:p>
            <a:pPr algn="ctr"/>
            <a:r>
              <a:rPr kumimoji="1" lang="ja-JP" altLang="en-US" dirty="0" smtClean="0"/>
              <a:t>支援金</a:t>
            </a:r>
            <a:endParaRPr kumimoji="1" lang="en-US" altLang="ja-JP" dirty="0" smtClean="0"/>
          </a:p>
          <a:p>
            <a:pPr algn="ctr"/>
            <a:r>
              <a:rPr lang="en-US" altLang="ja-JP" dirty="0"/>
              <a:t>3</a:t>
            </a:r>
            <a:endParaRPr kumimoji="1" lang="ja-JP" altLang="en-US" dirty="0"/>
          </a:p>
        </p:txBody>
      </p:sp>
      <p:sp>
        <p:nvSpPr>
          <p:cNvPr id="24" name="右カーブ矢印 23"/>
          <p:cNvSpPr/>
          <p:nvPr/>
        </p:nvSpPr>
        <p:spPr>
          <a:xfrm rot="18226494">
            <a:off x="5758926" y="4162741"/>
            <a:ext cx="494593" cy="1361211"/>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正方形/長方形 24"/>
          <p:cNvSpPr/>
          <p:nvPr/>
        </p:nvSpPr>
        <p:spPr>
          <a:xfrm>
            <a:off x="4074440" y="3392400"/>
            <a:ext cx="1107996" cy="646331"/>
          </a:xfrm>
          <a:prstGeom prst="rect">
            <a:avLst/>
          </a:prstGeom>
        </p:spPr>
        <p:txBody>
          <a:bodyPr wrap="none">
            <a:spAutoFit/>
          </a:bodyPr>
          <a:lstStyle/>
          <a:p>
            <a:r>
              <a:rPr lang="ja-JP" altLang="en-US" b="1" dirty="0" smtClean="0">
                <a:solidFill>
                  <a:schemeClr val="bg1"/>
                </a:solidFill>
              </a:rPr>
              <a:t>組合残金</a:t>
            </a:r>
            <a:endParaRPr lang="en-US" altLang="ja-JP" b="1" dirty="0" smtClean="0">
              <a:solidFill>
                <a:schemeClr val="bg1"/>
              </a:solidFill>
            </a:endParaRPr>
          </a:p>
          <a:p>
            <a:r>
              <a:rPr lang="ja-JP" altLang="en-US" b="1" dirty="0" smtClean="0">
                <a:solidFill>
                  <a:schemeClr val="bg1"/>
                </a:solidFill>
              </a:rPr>
              <a:t>　　  ５</a:t>
            </a:r>
            <a:endParaRPr lang="en-US" altLang="ja-JP" b="1" dirty="0" smtClean="0">
              <a:solidFill>
                <a:schemeClr val="bg1"/>
              </a:solidFill>
            </a:endParaRPr>
          </a:p>
        </p:txBody>
      </p:sp>
      <p:sp>
        <p:nvSpPr>
          <p:cNvPr id="26" name="正方形/長方形 25"/>
          <p:cNvSpPr/>
          <p:nvPr/>
        </p:nvSpPr>
        <p:spPr>
          <a:xfrm>
            <a:off x="3322321" y="2498228"/>
            <a:ext cx="1584960" cy="212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ライオン</a:t>
            </a:r>
            <a:r>
              <a:rPr kumimoji="1" lang="en-US" altLang="ja-JP" dirty="0" smtClean="0"/>
              <a:t>62</a:t>
            </a:r>
            <a:endParaRPr kumimoji="1" lang="ja-JP" altLang="en-US" dirty="0"/>
          </a:p>
        </p:txBody>
      </p:sp>
      <p:sp>
        <p:nvSpPr>
          <p:cNvPr id="30" name="正方形/長方形 29"/>
          <p:cNvSpPr/>
          <p:nvPr/>
        </p:nvSpPr>
        <p:spPr>
          <a:xfrm>
            <a:off x="4907281" y="2498228"/>
            <a:ext cx="1252250" cy="216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t>社員</a:t>
            </a:r>
            <a:r>
              <a:rPr lang="en-US" altLang="ja-JP" sz="1600" dirty="0"/>
              <a:t>38</a:t>
            </a:r>
            <a:endParaRPr kumimoji="1" lang="ja-JP" altLang="en-US" sz="1600" dirty="0"/>
          </a:p>
        </p:txBody>
      </p:sp>
      <p:pic>
        <p:nvPicPr>
          <p:cNvPr id="1028" name="Picture 4" descr="老人イラスト 無料 に対する画像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9755" y="3011910"/>
            <a:ext cx="1328146" cy="1589536"/>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グループ化 28"/>
          <p:cNvGrpSpPr/>
          <p:nvPr/>
        </p:nvGrpSpPr>
        <p:grpSpPr>
          <a:xfrm>
            <a:off x="780727" y="643397"/>
            <a:ext cx="2511977" cy="3047379"/>
            <a:chOff x="594695" y="1348738"/>
            <a:chExt cx="2511977" cy="3047379"/>
          </a:xfrm>
        </p:grpSpPr>
        <p:sp>
          <p:nvSpPr>
            <p:cNvPr id="11" name="正方形/長方形 10"/>
            <p:cNvSpPr/>
            <p:nvPr/>
          </p:nvSpPr>
          <p:spPr>
            <a:xfrm>
              <a:off x="607312" y="1348739"/>
              <a:ext cx="249936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正方形/長方形 18"/>
            <p:cNvSpPr/>
            <p:nvPr/>
          </p:nvSpPr>
          <p:spPr>
            <a:xfrm>
              <a:off x="2449822" y="1348739"/>
              <a:ext cx="656850" cy="17526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納付金</a:t>
              </a:r>
              <a:endParaRPr kumimoji="1" lang="en-US" altLang="ja-JP" dirty="0" smtClean="0"/>
            </a:p>
            <a:p>
              <a:pPr algn="ctr"/>
              <a:r>
                <a:rPr lang="en-US" altLang="ja-JP" dirty="0" smtClean="0"/>
                <a:t>22.5%</a:t>
              </a:r>
              <a:endParaRPr kumimoji="1" lang="ja-JP" altLang="en-US" dirty="0"/>
            </a:p>
          </p:txBody>
        </p:sp>
        <p:sp>
          <p:nvSpPr>
            <p:cNvPr id="27" name="正方形/長方形 26"/>
            <p:cNvSpPr/>
            <p:nvPr/>
          </p:nvSpPr>
          <p:spPr>
            <a:xfrm>
              <a:off x="594695" y="1348739"/>
              <a:ext cx="1037375"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保険料</a:t>
              </a:r>
              <a:endParaRPr kumimoji="1" lang="en-US" altLang="ja-JP" dirty="0" smtClean="0"/>
            </a:p>
            <a:p>
              <a:pPr algn="ctr"/>
              <a:r>
                <a:rPr lang="en-US" altLang="ja-JP" dirty="0" smtClean="0"/>
                <a:t>4</a:t>
              </a:r>
              <a:r>
                <a:rPr lang="ja-JP" altLang="en-US" dirty="0" smtClean="0"/>
                <a:t>～</a:t>
              </a:r>
              <a:r>
                <a:rPr lang="en-US" altLang="ja-JP" dirty="0" smtClean="0"/>
                <a:t>5</a:t>
              </a:r>
              <a:endParaRPr kumimoji="1" lang="ja-JP" altLang="en-US" dirty="0"/>
            </a:p>
          </p:txBody>
        </p:sp>
        <p:sp>
          <p:nvSpPr>
            <p:cNvPr id="28" name="正方形/長方形 27"/>
            <p:cNvSpPr/>
            <p:nvPr/>
          </p:nvSpPr>
          <p:spPr>
            <a:xfrm>
              <a:off x="1632069" y="1348738"/>
              <a:ext cx="817753" cy="1752600"/>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公費</a:t>
              </a:r>
              <a:endParaRPr kumimoji="1" lang="ja-JP" altLang="en-US" dirty="0"/>
            </a:p>
          </p:txBody>
        </p:sp>
        <p:pic>
          <p:nvPicPr>
            <p:cNvPr id="1030" name="Picture 6" descr="ソース画像を表示"/>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311" y="3156321"/>
              <a:ext cx="1699078" cy="1239796"/>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左カーブ矢印 30"/>
          <p:cNvSpPr/>
          <p:nvPr/>
        </p:nvSpPr>
        <p:spPr>
          <a:xfrm rot="8593057">
            <a:off x="2928207" y="2147451"/>
            <a:ext cx="425840" cy="1118085"/>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6" name="正方形/長方形 35"/>
          <p:cNvSpPr/>
          <p:nvPr/>
        </p:nvSpPr>
        <p:spPr>
          <a:xfrm>
            <a:off x="6229844" y="4316967"/>
            <a:ext cx="2262158" cy="369332"/>
          </a:xfrm>
          <a:prstGeom prst="rect">
            <a:avLst/>
          </a:prstGeom>
        </p:spPr>
        <p:txBody>
          <a:bodyPr wrap="none">
            <a:spAutoFit/>
          </a:bodyPr>
          <a:lstStyle/>
          <a:p>
            <a:pPr algn="ctr"/>
            <a:r>
              <a:rPr lang="ja-JP" altLang="en-US" dirty="0"/>
              <a:t>後期高齢者医療制度</a:t>
            </a:r>
          </a:p>
        </p:txBody>
      </p:sp>
      <p:sp>
        <p:nvSpPr>
          <p:cNvPr id="38" name="正方形/長方形 37"/>
          <p:cNvSpPr/>
          <p:nvPr/>
        </p:nvSpPr>
        <p:spPr>
          <a:xfrm>
            <a:off x="3453606" y="226707"/>
            <a:ext cx="5345200" cy="646331"/>
          </a:xfrm>
          <a:prstGeom prst="rect">
            <a:avLst/>
          </a:prstGeom>
        </p:spPr>
        <p:txBody>
          <a:bodyPr wrap="square">
            <a:spAutoFit/>
          </a:bodyPr>
          <a:lstStyle/>
          <a:p>
            <a:r>
              <a:rPr lang="ja-JP" altLang="en-US" sz="3600" dirty="0" smtClean="0"/>
              <a:t>各医療保険の財政の仕組</a:t>
            </a:r>
            <a:endParaRPr lang="ja-JP" altLang="en-US" sz="3600" dirty="0"/>
          </a:p>
        </p:txBody>
      </p:sp>
      <p:pic>
        <p:nvPicPr>
          <p:cNvPr id="1034" name="Picture 10" descr="ソース画像を表示"/>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595" y="3994223"/>
            <a:ext cx="2324586" cy="2324586"/>
          </a:xfrm>
          <a:prstGeom prst="rect">
            <a:avLst/>
          </a:prstGeom>
          <a:noFill/>
          <a:extLst>
            <a:ext uri="{909E8E84-426E-40DD-AFC4-6F175D3DCCD1}">
              <a14:hiddenFill xmlns:a14="http://schemas.microsoft.com/office/drawing/2010/main">
                <a:solidFill>
                  <a:srgbClr val="FFFFFF"/>
                </a:solidFill>
              </a14:hiddenFill>
            </a:ext>
          </a:extLst>
        </p:spPr>
      </p:pic>
      <p:sp>
        <p:nvSpPr>
          <p:cNvPr id="42" name="右カーブ矢印 41"/>
          <p:cNvSpPr/>
          <p:nvPr/>
        </p:nvSpPr>
        <p:spPr>
          <a:xfrm rot="14961577">
            <a:off x="3501309" y="3461309"/>
            <a:ext cx="801911" cy="3756161"/>
          </a:xfrm>
          <a:prstGeom prst="curv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5" name="フローチャート: 代替処理 34"/>
          <p:cNvSpPr/>
          <p:nvPr/>
        </p:nvSpPr>
        <p:spPr>
          <a:xfrm>
            <a:off x="3545017" y="5280663"/>
            <a:ext cx="1665100" cy="677593"/>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UP</a:t>
            </a:r>
          </a:p>
          <a:p>
            <a:pPr algn="ctr"/>
            <a:r>
              <a:rPr lang="ja-JP" altLang="en-US" sz="1050" dirty="0">
                <a:solidFill>
                  <a:schemeClr val="tx1"/>
                </a:solidFill>
              </a:rPr>
              <a:t>ドック健</a:t>
            </a:r>
            <a:r>
              <a:rPr lang="ja-JP" altLang="en-US" sz="1050" dirty="0" smtClean="0">
                <a:solidFill>
                  <a:schemeClr val="tx1"/>
                </a:solidFill>
              </a:rPr>
              <a:t>診実施率↓</a:t>
            </a:r>
            <a:endParaRPr lang="en-US" altLang="ja-JP" sz="1050" dirty="0" smtClean="0">
              <a:solidFill>
                <a:schemeClr val="tx1"/>
              </a:solidFill>
            </a:endParaRPr>
          </a:p>
          <a:p>
            <a:pPr algn="ctr"/>
            <a:r>
              <a:rPr kumimoji="1" lang="ja-JP" altLang="en-US" sz="1050" dirty="0">
                <a:solidFill>
                  <a:schemeClr val="tx1"/>
                </a:solidFill>
              </a:rPr>
              <a:t>特定保健</a:t>
            </a:r>
            <a:r>
              <a:rPr kumimoji="1" lang="ja-JP" altLang="en-US" sz="1050" dirty="0" smtClean="0">
                <a:solidFill>
                  <a:schemeClr val="tx1"/>
                </a:solidFill>
              </a:rPr>
              <a:t>指導実施率↓</a:t>
            </a:r>
            <a:endParaRPr kumimoji="1" lang="ja-JP" altLang="en-US" sz="1050" dirty="0">
              <a:solidFill>
                <a:schemeClr val="tx1"/>
              </a:solidFill>
            </a:endParaRPr>
          </a:p>
        </p:txBody>
      </p:sp>
      <p:sp>
        <p:nvSpPr>
          <p:cNvPr id="37" name="上矢印 36"/>
          <p:cNvSpPr/>
          <p:nvPr/>
        </p:nvSpPr>
        <p:spPr>
          <a:xfrm rot="2047428">
            <a:off x="2456426" y="2894542"/>
            <a:ext cx="143155" cy="2321372"/>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フローチャート: 代替処理 46"/>
          <p:cNvSpPr/>
          <p:nvPr/>
        </p:nvSpPr>
        <p:spPr>
          <a:xfrm>
            <a:off x="2344058" y="3447461"/>
            <a:ext cx="913842" cy="688954"/>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UP</a:t>
            </a:r>
          </a:p>
          <a:p>
            <a:pPr algn="ctr"/>
            <a:r>
              <a:rPr lang="en-US" altLang="ja-JP" sz="1200" dirty="0" smtClean="0">
                <a:solidFill>
                  <a:schemeClr val="tx1"/>
                </a:solidFill>
              </a:rPr>
              <a:t>66</a:t>
            </a:r>
            <a:r>
              <a:rPr lang="ja-JP" altLang="en-US" sz="1200" dirty="0" smtClean="0">
                <a:solidFill>
                  <a:schemeClr val="tx1"/>
                </a:solidFill>
              </a:rPr>
              <a:t>～</a:t>
            </a:r>
            <a:r>
              <a:rPr lang="en-US" altLang="ja-JP" sz="1200" dirty="0" smtClean="0">
                <a:solidFill>
                  <a:schemeClr val="tx1"/>
                </a:solidFill>
              </a:rPr>
              <a:t>74</a:t>
            </a:r>
            <a:r>
              <a:rPr lang="ja-JP" altLang="en-US" sz="1200" dirty="0" smtClean="0">
                <a:solidFill>
                  <a:schemeClr val="tx1"/>
                </a:solidFill>
              </a:rPr>
              <a:t>歳</a:t>
            </a:r>
            <a:endParaRPr lang="en-US" altLang="ja-JP" sz="1200" dirty="0" smtClean="0">
              <a:solidFill>
                <a:schemeClr val="tx1"/>
              </a:solidFill>
            </a:endParaRPr>
          </a:p>
          <a:p>
            <a:pPr algn="ctr"/>
            <a:r>
              <a:rPr lang="ja-JP" altLang="en-US" sz="1200" dirty="0" smtClean="0">
                <a:solidFill>
                  <a:schemeClr val="tx1"/>
                </a:solidFill>
              </a:rPr>
              <a:t>医療費↑</a:t>
            </a:r>
            <a:endParaRPr kumimoji="1" lang="ja-JP" altLang="en-US" sz="1200" dirty="0">
              <a:solidFill>
                <a:schemeClr val="tx1"/>
              </a:solidFill>
            </a:endParaRPr>
          </a:p>
        </p:txBody>
      </p:sp>
      <p:pic>
        <p:nvPicPr>
          <p:cNvPr id="1036" name="Picture 12" descr="ソース画像を表示"/>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13596" y="992358"/>
            <a:ext cx="954159" cy="90926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ソース画像を表示"/>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45060" y="1033951"/>
            <a:ext cx="858492" cy="85849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ソース画像を表示"/>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34709" y="1033854"/>
            <a:ext cx="645046" cy="73149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ソース画像を表示"/>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57060" y="1043616"/>
            <a:ext cx="1150841" cy="815179"/>
          </a:xfrm>
          <a:prstGeom prst="rect">
            <a:avLst/>
          </a:prstGeom>
          <a:noFill/>
          <a:extLst>
            <a:ext uri="{909E8E84-426E-40DD-AFC4-6F175D3DCCD1}">
              <a14:hiddenFill xmlns:a14="http://schemas.microsoft.com/office/drawing/2010/main">
                <a:solidFill>
                  <a:srgbClr val="FFFFFF"/>
                </a:solidFill>
              </a14:hiddenFill>
            </a:ext>
          </a:extLst>
        </p:spPr>
      </p:pic>
      <p:sp>
        <p:nvSpPr>
          <p:cNvPr id="40" name="テキスト ボックス 39"/>
          <p:cNvSpPr txBox="1"/>
          <p:nvPr/>
        </p:nvSpPr>
        <p:spPr>
          <a:xfrm>
            <a:off x="3986561" y="1730301"/>
            <a:ext cx="1106393" cy="261610"/>
          </a:xfrm>
          <a:prstGeom prst="rect">
            <a:avLst/>
          </a:prstGeom>
          <a:noFill/>
        </p:spPr>
        <p:txBody>
          <a:bodyPr wrap="none" rtlCol="0">
            <a:spAutoFit/>
          </a:bodyPr>
          <a:lstStyle/>
          <a:p>
            <a:r>
              <a:rPr kumimoji="1" lang="ja-JP" altLang="en-US" sz="1100" dirty="0" smtClean="0"/>
              <a:t>ウォーキング</a:t>
            </a:r>
            <a:r>
              <a:rPr kumimoji="1" lang="en-US" altLang="ja-JP" sz="1100" dirty="0" smtClean="0"/>
              <a:t>CP</a:t>
            </a:r>
            <a:endParaRPr kumimoji="1" lang="ja-JP" altLang="en-US" sz="1100" dirty="0"/>
          </a:p>
        </p:txBody>
      </p:sp>
      <p:sp>
        <p:nvSpPr>
          <p:cNvPr id="54" name="テキスト ボックス 53"/>
          <p:cNvSpPr txBox="1"/>
          <p:nvPr/>
        </p:nvSpPr>
        <p:spPr>
          <a:xfrm>
            <a:off x="5251771" y="1790916"/>
            <a:ext cx="748923" cy="261610"/>
          </a:xfrm>
          <a:prstGeom prst="rect">
            <a:avLst/>
          </a:prstGeom>
          <a:noFill/>
        </p:spPr>
        <p:txBody>
          <a:bodyPr wrap="none" rtlCol="0">
            <a:spAutoFit/>
          </a:bodyPr>
          <a:lstStyle/>
          <a:p>
            <a:r>
              <a:rPr kumimoji="1" lang="ja-JP" altLang="en-US" sz="1100" dirty="0" smtClean="0"/>
              <a:t>禁煙支援</a:t>
            </a:r>
            <a:endParaRPr kumimoji="1" lang="ja-JP" altLang="en-US" sz="1100" dirty="0"/>
          </a:p>
        </p:txBody>
      </p:sp>
      <p:sp>
        <p:nvSpPr>
          <p:cNvPr id="55" name="テキスト ボックス 54"/>
          <p:cNvSpPr txBox="1"/>
          <p:nvPr/>
        </p:nvSpPr>
        <p:spPr>
          <a:xfrm>
            <a:off x="6121457" y="1781923"/>
            <a:ext cx="808235" cy="261610"/>
          </a:xfrm>
          <a:prstGeom prst="rect">
            <a:avLst/>
          </a:prstGeom>
          <a:noFill/>
        </p:spPr>
        <p:txBody>
          <a:bodyPr wrap="none" rtlCol="0">
            <a:spAutoFit/>
          </a:bodyPr>
          <a:lstStyle/>
          <a:p>
            <a:r>
              <a:rPr kumimoji="1" lang="ja-JP" altLang="en-US" sz="1100" dirty="0" smtClean="0"/>
              <a:t>ｲﾝﾌﾙｴﾝｻﾞ</a:t>
            </a:r>
            <a:endParaRPr kumimoji="1" lang="ja-JP" altLang="en-US" sz="1100" dirty="0"/>
          </a:p>
        </p:txBody>
      </p:sp>
      <p:sp>
        <p:nvSpPr>
          <p:cNvPr id="56" name="テキスト ボックス 55"/>
          <p:cNvSpPr txBox="1"/>
          <p:nvPr/>
        </p:nvSpPr>
        <p:spPr>
          <a:xfrm>
            <a:off x="7128362" y="1815357"/>
            <a:ext cx="744114" cy="261610"/>
          </a:xfrm>
          <a:prstGeom prst="rect">
            <a:avLst/>
          </a:prstGeom>
          <a:noFill/>
        </p:spPr>
        <p:txBody>
          <a:bodyPr wrap="none" rtlCol="0">
            <a:spAutoFit/>
          </a:bodyPr>
          <a:lstStyle/>
          <a:p>
            <a:r>
              <a:rPr kumimoji="1" lang="ja-JP" altLang="en-US" sz="1050" dirty="0" smtClean="0"/>
              <a:t>がん対策</a:t>
            </a:r>
            <a:endParaRPr kumimoji="1" lang="ja-JP" altLang="en-US" sz="1050" dirty="0"/>
          </a:p>
        </p:txBody>
      </p:sp>
      <p:sp>
        <p:nvSpPr>
          <p:cNvPr id="57" name="テキスト ボックス 56"/>
          <p:cNvSpPr txBox="1"/>
          <p:nvPr/>
        </p:nvSpPr>
        <p:spPr>
          <a:xfrm>
            <a:off x="6422698" y="2031055"/>
            <a:ext cx="2155442" cy="461665"/>
          </a:xfrm>
          <a:prstGeom prst="rect">
            <a:avLst/>
          </a:prstGeom>
          <a:noFill/>
        </p:spPr>
        <p:txBody>
          <a:bodyPr wrap="square" rtlCol="0">
            <a:spAutoFit/>
          </a:bodyPr>
          <a:lstStyle/>
          <a:p>
            <a:r>
              <a:rPr kumimoji="1" lang="ja-JP" altLang="en-US" sz="1200" b="1" dirty="0" smtClean="0"/>
              <a:t>ライオン社員の反応悪い！！　</a:t>
            </a:r>
            <a:endParaRPr kumimoji="1" lang="en-US" altLang="ja-JP" sz="1200" b="1" dirty="0" smtClean="0"/>
          </a:p>
          <a:p>
            <a:r>
              <a:rPr kumimoji="1" lang="ja-JP" altLang="en-US" sz="1200" b="1" dirty="0" smtClean="0"/>
              <a:t>体重↑　肝臓</a:t>
            </a:r>
            <a:r>
              <a:rPr kumimoji="1" lang="en-US" altLang="ja-JP" sz="1200" b="1" dirty="0" smtClean="0"/>
              <a:t>×</a:t>
            </a:r>
            <a:r>
              <a:rPr kumimoji="1" lang="ja-JP" altLang="en-US" sz="1200" b="1" dirty="0" smtClean="0"/>
              <a:t>　喫煙率</a:t>
            </a:r>
            <a:r>
              <a:rPr kumimoji="1" lang="en-US" altLang="ja-JP" sz="1200" b="1" dirty="0" smtClean="0"/>
              <a:t>18</a:t>
            </a:r>
            <a:r>
              <a:rPr kumimoji="1" lang="ja-JP" altLang="en-US" sz="1200" b="1" dirty="0" smtClean="0"/>
              <a:t>％</a:t>
            </a:r>
            <a:endParaRPr kumimoji="1" lang="ja-JP" altLang="en-US" sz="1200" b="1" dirty="0"/>
          </a:p>
        </p:txBody>
      </p:sp>
    </p:spTree>
    <p:extLst>
      <p:ext uri="{BB962C8B-B14F-4D97-AF65-F5344CB8AC3E}">
        <p14:creationId xmlns:p14="http://schemas.microsoft.com/office/powerpoint/2010/main" val="8966838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378040" y="2388390"/>
            <a:ext cx="7160653" cy="1569660"/>
          </a:xfrm>
          <a:prstGeom prst="rect">
            <a:avLst/>
          </a:prstGeom>
          <a:noFill/>
        </p:spPr>
        <p:txBody>
          <a:bodyPr wrap="square" rtlCol="0">
            <a:spAutoFit/>
          </a:bodyPr>
          <a:lstStyle/>
          <a:p>
            <a:pPr algn="ctr"/>
            <a:r>
              <a:rPr lang="ja-JP" altLang="en-US" sz="4800" dirty="0" smtClean="0">
                <a:latin typeface="HGS創英角ﾎﾟｯﾌﾟ体" panose="040B0A00000000000000" pitchFamily="50" charset="-128"/>
                <a:ea typeface="HGS創英角ﾎﾟｯﾌﾟ体" panose="040B0A00000000000000" pitchFamily="50" charset="-128"/>
              </a:rPr>
              <a:t>国の健康保険制度・介護保険制度の現状について</a:t>
            </a:r>
            <a:endParaRPr lang="en-US" altLang="ja-JP" sz="4800" dirty="0" smtClean="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0748547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59453" y="370736"/>
            <a:ext cx="8306873" cy="5139869"/>
          </a:xfrm>
          <a:prstGeom prst="rect">
            <a:avLst/>
          </a:prstGeom>
          <a:noFill/>
        </p:spPr>
        <p:txBody>
          <a:bodyPr wrap="square" rtlCol="0">
            <a:spAutoFit/>
          </a:bodyPr>
          <a:lstStyle/>
          <a:p>
            <a:r>
              <a:rPr lang="ja-JP" altLang="en-US" sz="3600" dirty="0" smtClean="0">
                <a:latin typeface="HGS創英角ﾎﾟｯﾌﾟ体" panose="040B0A00000000000000" pitchFamily="50" charset="-128"/>
                <a:ea typeface="HGS創英角ﾎﾟｯﾌﾟ体" panose="040B0A00000000000000" pitchFamily="50" charset="-128"/>
              </a:rPr>
              <a:t>国の健康保険・介護保険制度の現状</a:t>
            </a:r>
            <a:endParaRPr lang="en-US" altLang="ja-JP" sz="3600" dirty="0" smtClean="0">
              <a:latin typeface="HGS創英角ﾎﾟｯﾌﾟ体" panose="040B0A00000000000000" pitchFamily="50" charset="-128"/>
              <a:ea typeface="HGS創英角ﾎﾟｯﾌﾟ体" panose="040B0A00000000000000" pitchFamily="50" charset="-128"/>
            </a:endParaRPr>
          </a:p>
          <a:p>
            <a:endParaRPr lang="en-US" altLang="ja-JP" sz="1600" dirty="0">
              <a:latin typeface="HGS創英角ﾎﾟｯﾌﾟ体" panose="040B0A00000000000000" pitchFamily="50" charset="-128"/>
              <a:ea typeface="HGS創英角ﾎﾟｯﾌﾟ体" panose="040B0A00000000000000" pitchFamily="50" charset="-128"/>
            </a:endParaRPr>
          </a:p>
          <a:p>
            <a:r>
              <a:rPr lang="en-US" altLang="ja-JP" sz="3200" dirty="0" smtClean="0">
                <a:latin typeface="HGS創英角ﾎﾟｯﾌﾟ体" panose="040B0A00000000000000" pitchFamily="50" charset="-128"/>
                <a:ea typeface="HGS創英角ﾎﾟｯﾌﾟ体" panose="040B0A00000000000000" pitchFamily="50" charset="-128"/>
              </a:rPr>
              <a:t>《</a:t>
            </a:r>
            <a:r>
              <a:rPr lang="ja-JP" altLang="en-US" sz="3200" dirty="0">
                <a:latin typeface="HGS創英角ﾎﾟｯﾌﾟ体" panose="040B0A00000000000000" pitchFamily="50" charset="-128"/>
                <a:ea typeface="HGS創英角ﾎﾟｯﾌﾟ体" panose="040B0A00000000000000" pitchFamily="50" charset="-128"/>
              </a:rPr>
              <a:t>健康保険</a:t>
            </a:r>
            <a:r>
              <a:rPr lang="en-US" altLang="ja-JP" sz="3200" dirty="0" smtClean="0">
                <a:latin typeface="HGS創英角ﾎﾟｯﾌﾟ体" panose="040B0A00000000000000" pitchFamily="50" charset="-128"/>
                <a:ea typeface="HGS創英角ﾎﾟｯﾌﾟ体" panose="040B0A00000000000000" pitchFamily="50" charset="-128"/>
              </a:rPr>
              <a:t>》</a:t>
            </a: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前期、後期高齢者の医療費の増加</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　</a:t>
            </a:r>
            <a:r>
              <a:rPr lang="ja-JP" altLang="en-US" sz="2800" dirty="0" smtClean="0">
                <a:latin typeface="HGS創英角ﾎﾟｯﾌﾟ体" panose="040B0A00000000000000" pitchFamily="50" charset="-128"/>
                <a:ea typeface="HGS創英角ﾎﾟｯﾌﾟ体" panose="040B0A00000000000000" pitchFamily="50" charset="-128"/>
              </a:rPr>
              <a:t>後期高齢者は一人年間９０万円を越える</a:t>
            </a:r>
            <a:endParaRPr lang="en-US" altLang="ja-JP" sz="2800" dirty="0" smtClean="0">
              <a:latin typeface="HGS創英角ﾎﾟｯﾌﾟ体" panose="040B0A00000000000000" pitchFamily="50" charset="-128"/>
              <a:ea typeface="HGS創英角ﾎﾟｯﾌﾟ体" panose="040B0A00000000000000" pitchFamily="50" charset="-128"/>
            </a:endParaRPr>
          </a:p>
          <a:p>
            <a:r>
              <a:rPr lang="ja-JP" altLang="en-US" sz="2800" dirty="0" smtClean="0">
                <a:latin typeface="HGS創英角ﾎﾟｯﾌﾟ体" panose="040B0A00000000000000" pitchFamily="50" charset="-128"/>
                <a:ea typeface="HGS創英角ﾎﾟｯﾌﾟ体" panose="040B0A00000000000000" pitchFamily="50" charset="-128"/>
              </a:rPr>
              <a:t>       医療費が掛っています。</a:t>
            </a:r>
            <a:endParaRPr lang="en-US" altLang="ja-JP" sz="2800" dirty="0" smtClean="0">
              <a:latin typeface="HGS創英角ﾎﾟｯﾌﾟ体" panose="040B0A00000000000000" pitchFamily="50" charset="-128"/>
              <a:ea typeface="HGS創英角ﾎﾟｯﾌﾟ体" panose="040B0A00000000000000" pitchFamily="50" charset="-128"/>
            </a:endParaRPr>
          </a:p>
          <a:p>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en-US" altLang="ja-JP" sz="3200" dirty="0" smtClean="0">
                <a:latin typeface="HGS創英角ﾎﾟｯﾌﾟ体" panose="040B0A00000000000000" pitchFamily="50" charset="-128"/>
                <a:ea typeface="HGS創英角ﾎﾟｯﾌﾟ体" panose="040B0A00000000000000" pitchFamily="50" charset="-128"/>
              </a:rPr>
              <a:t>《</a:t>
            </a:r>
            <a:r>
              <a:rPr lang="ja-JP" altLang="en-US" sz="3200" dirty="0">
                <a:latin typeface="HGS創英角ﾎﾟｯﾌﾟ体" panose="040B0A00000000000000" pitchFamily="50" charset="-128"/>
                <a:ea typeface="HGS創英角ﾎﾟｯﾌﾟ体" panose="040B0A00000000000000" pitchFamily="50" charset="-128"/>
              </a:rPr>
              <a:t>介護</a:t>
            </a:r>
            <a:r>
              <a:rPr lang="ja-JP" altLang="en-US" sz="3200" dirty="0" smtClean="0">
                <a:latin typeface="HGS創英角ﾎﾟｯﾌﾟ体" panose="040B0A00000000000000" pitchFamily="50" charset="-128"/>
                <a:ea typeface="HGS創英角ﾎﾟｯﾌﾟ体" panose="040B0A00000000000000" pitchFamily="50" charset="-128"/>
              </a:rPr>
              <a:t>保険</a:t>
            </a:r>
            <a:r>
              <a:rPr lang="en-US" altLang="ja-JP" sz="3200" dirty="0" smtClean="0">
                <a:latin typeface="HGS創英角ﾎﾟｯﾌﾟ体" panose="040B0A00000000000000" pitchFamily="50" charset="-128"/>
                <a:ea typeface="HGS創英角ﾎﾟｯﾌﾟ体" panose="040B0A00000000000000" pitchFamily="50" charset="-128"/>
              </a:rPr>
              <a:t>》</a:t>
            </a:r>
            <a:endParaRPr lang="en-US" altLang="ja-JP" sz="3200" dirty="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   </a:t>
            </a:r>
            <a:r>
              <a:rPr lang="ja-JP" altLang="en-US" sz="2800" dirty="0" smtClean="0">
                <a:latin typeface="HGS創英角ﾎﾟｯﾌﾟ体" panose="040B0A00000000000000" pitchFamily="50" charset="-128"/>
                <a:ea typeface="HGS創英角ﾎﾟｯﾌﾟ体" panose="040B0A00000000000000" pitchFamily="50" charset="-128"/>
              </a:rPr>
              <a:t>要支援・要介護１</a:t>
            </a:r>
            <a:r>
              <a:rPr lang="en-US" altLang="ja-JP" sz="2800" dirty="0" smtClean="0">
                <a:latin typeface="HGS創英角ﾎﾟｯﾌﾟ体" panose="040B0A00000000000000" pitchFamily="50" charset="-128"/>
                <a:ea typeface="HGS創英角ﾎﾟｯﾌﾟ体" panose="040B0A00000000000000" pitchFamily="50" charset="-128"/>
              </a:rPr>
              <a:t>,</a:t>
            </a:r>
            <a:r>
              <a:rPr lang="ja-JP" altLang="en-US" sz="2800" dirty="0" smtClean="0">
                <a:latin typeface="HGS創英角ﾎﾟｯﾌﾟ体" panose="040B0A00000000000000" pitchFamily="50" charset="-128"/>
                <a:ea typeface="HGS創英角ﾎﾟｯﾌﾟ体" panose="040B0A00000000000000" pitchFamily="50" charset="-128"/>
              </a:rPr>
              <a:t>２区分の保険利用者</a:t>
            </a:r>
            <a:endParaRPr lang="en-US" altLang="ja-JP" sz="2800" dirty="0" smtClean="0">
              <a:latin typeface="HGS創英角ﾎﾟｯﾌﾟ体" panose="040B0A00000000000000" pitchFamily="50" charset="-128"/>
              <a:ea typeface="HGS創英角ﾎﾟｯﾌﾟ体" panose="040B0A00000000000000" pitchFamily="50" charset="-128"/>
            </a:endParaRPr>
          </a:p>
          <a:p>
            <a:r>
              <a:rPr lang="ja-JP" altLang="en-US" sz="2800" dirty="0">
                <a:latin typeface="HGS創英角ﾎﾟｯﾌﾟ体" panose="040B0A00000000000000" pitchFamily="50" charset="-128"/>
                <a:ea typeface="HGS創英角ﾎﾟｯﾌﾟ体" panose="040B0A00000000000000" pitchFamily="50" charset="-128"/>
              </a:rPr>
              <a:t>　</a:t>
            </a:r>
            <a:r>
              <a:rPr lang="ja-JP" altLang="en-US" sz="2800" dirty="0" smtClean="0">
                <a:latin typeface="HGS創英角ﾎﾟｯﾌﾟ体" panose="040B0A00000000000000" pitchFamily="50" charset="-128"/>
                <a:ea typeface="HGS創英角ﾎﾟｯﾌﾟ体" panose="040B0A00000000000000" pitchFamily="50" charset="-128"/>
              </a:rPr>
              <a:t>    の増加により、介護保険制度は現状では</a:t>
            </a:r>
            <a:endParaRPr lang="en-US" altLang="ja-JP" sz="2800" dirty="0" smtClean="0">
              <a:latin typeface="HGS創英角ﾎﾟｯﾌﾟ体" panose="040B0A00000000000000" pitchFamily="50" charset="-128"/>
              <a:ea typeface="HGS創英角ﾎﾟｯﾌﾟ体" panose="040B0A00000000000000" pitchFamily="50" charset="-128"/>
            </a:endParaRPr>
          </a:p>
          <a:p>
            <a:r>
              <a:rPr lang="ja-JP" altLang="en-US" sz="2800" dirty="0">
                <a:latin typeface="HGS創英角ﾎﾟｯﾌﾟ体" panose="040B0A00000000000000" pitchFamily="50" charset="-128"/>
                <a:ea typeface="HGS創英角ﾎﾟｯﾌﾟ体" panose="040B0A00000000000000" pitchFamily="50" charset="-128"/>
              </a:rPr>
              <a:t>　</a:t>
            </a:r>
            <a:r>
              <a:rPr lang="ja-JP" altLang="en-US" sz="2800" dirty="0" smtClean="0">
                <a:latin typeface="HGS創英角ﾎﾟｯﾌﾟ体" panose="040B0A00000000000000" pitchFamily="50" charset="-128"/>
                <a:ea typeface="HGS創英角ﾎﾟｯﾌﾟ体" panose="040B0A00000000000000" pitchFamily="50" charset="-128"/>
              </a:rPr>
              <a:t>    崩壊寸前</a:t>
            </a:r>
            <a:endParaRPr lang="en-US" altLang="ja-JP" sz="2800" dirty="0" smtClean="0">
              <a:latin typeface="HGS創英角ﾎﾟｯﾌﾟ体" panose="040B0A00000000000000" pitchFamily="50" charset="-128"/>
              <a:ea typeface="HGS創英角ﾎﾟｯﾌﾟ体" panose="040B0A00000000000000" pitchFamily="50" charset="-128"/>
            </a:endParaRPr>
          </a:p>
        </p:txBody>
      </p:sp>
      <p:sp>
        <p:nvSpPr>
          <p:cNvPr id="2" name="AutoShape 2" descr="老人 イラスト 画像 に対する画像結果"/>
          <p:cNvSpPr>
            <a:spLocks noChangeAspect="1" noChangeArrowheads="1"/>
          </p:cNvSpPr>
          <p:nvPr/>
        </p:nvSpPr>
        <p:spPr bwMode="auto">
          <a:xfrm>
            <a:off x="321077" y="-890944"/>
            <a:ext cx="2000250" cy="2000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3461" y="2347413"/>
            <a:ext cx="1926903" cy="1926903"/>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0452" y="4464845"/>
            <a:ext cx="2091519" cy="2091519"/>
          </a:xfrm>
          <a:prstGeom prst="rect">
            <a:avLst/>
          </a:prstGeom>
        </p:spPr>
      </p:pic>
    </p:spTree>
    <p:extLst>
      <p:ext uri="{BB962C8B-B14F-4D97-AF65-F5344CB8AC3E}">
        <p14:creationId xmlns:p14="http://schemas.microsoft.com/office/powerpoint/2010/main" val="29714904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68250" y="348099"/>
            <a:ext cx="4648817" cy="707886"/>
          </a:xfrm>
          <a:prstGeom prst="rect">
            <a:avLst/>
          </a:prstGeom>
          <a:noFill/>
        </p:spPr>
        <p:txBody>
          <a:bodyPr wrap="square" rtlCol="0">
            <a:spAutoFit/>
          </a:bodyPr>
          <a:lstStyle/>
          <a:p>
            <a:r>
              <a:rPr lang="ja-JP" altLang="en-US" sz="4000" dirty="0">
                <a:latin typeface="BIZ UDPゴシック" panose="020B0400000000000000" pitchFamily="50" charset="-128"/>
                <a:ea typeface="BIZ UDPゴシック" panose="020B0400000000000000" pitchFamily="50" charset="-128"/>
              </a:rPr>
              <a:t>医療費について</a:t>
            </a:r>
            <a:endParaRPr lang="en-US" altLang="ja-JP" sz="4000" dirty="0">
              <a:latin typeface="BIZ UDPゴシック" panose="020B0400000000000000" pitchFamily="50" charset="-128"/>
              <a:ea typeface="BIZ UDPゴシック" panose="020B0400000000000000" pitchFamily="50" charset="-128"/>
            </a:endParaRPr>
          </a:p>
        </p:txBody>
      </p:sp>
      <p:sp>
        <p:nvSpPr>
          <p:cNvPr id="24" name="テキスト ボックス 23"/>
          <p:cNvSpPr txBox="1"/>
          <p:nvPr/>
        </p:nvSpPr>
        <p:spPr>
          <a:xfrm>
            <a:off x="1041716" y="1359367"/>
            <a:ext cx="941832" cy="369332"/>
          </a:xfrm>
          <a:prstGeom prst="rect">
            <a:avLst/>
          </a:prstGeom>
          <a:noFill/>
        </p:spPr>
        <p:txBody>
          <a:bodyPr wrap="square" rtlCol="0">
            <a:spAutoFit/>
          </a:bodyPr>
          <a:lstStyle/>
          <a:p>
            <a:r>
              <a:rPr kumimoji="1" lang="ja-JP" altLang="en-US" dirty="0" smtClean="0">
                <a:solidFill>
                  <a:schemeClr val="bg1">
                    <a:lumMod val="50000"/>
                  </a:schemeClr>
                </a:solidFill>
              </a:rPr>
              <a:t>（円）</a:t>
            </a:r>
            <a:endParaRPr kumimoji="1" lang="ja-JP" altLang="en-US" dirty="0">
              <a:solidFill>
                <a:schemeClr val="bg1">
                  <a:lumMod val="50000"/>
                </a:schemeClr>
              </a:solidFill>
            </a:endParaRPr>
          </a:p>
        </p:txBody>
      </p:sp>
      <p:sp>
        <p:nvSpPr>
          <p:cNvPr id="30" name="テキスト ボックス 29"/>
          <p:cNvSpPr txBox="1"/>
          <p:nvPr/>
        </p:nvSpPr>
        <p:spPr>
          <a:xfrm>
            <a:off x="2817926" y="1079022"/>
            <a:ext cx="5041935" cy="400110"/>
          </a:xfrm>
          <a:prstGeom prst="rect">
            <a:avLst/>
          </a:prstGeom>
          <a:noFill/>
        </p:spPr>
        <p:txBody>
          <a:bodyPr wrap="square" rtlCol="0">
            <a:spAutoFit/>
          </a:bodyPr>
          <a:lstStyle/>
          <a:p>
            <a:r>
              <a:rPr lang="zh-TW" altLang="en-US" sz="2000" dirty="0">
                <a:latin typeface="BIZ UDPゴシック" panose="020B0400000000000000" pitchFamily="50" charset="-128"/>
                <a:ea typeface="BIZ UDPゴシック" panose="020B0400000000000000" pitchFamily="50" charset="-128"/>
              </a:rPr>
              <a:t>年齢階級</a:t>
            </a:r>
            <a:r>
              <a:rPr lang="zh-TW" altLang="en-US" sz="2000" dirty="0" smtClean="0">
                <a:latin typeface="BIZ UDPゴシック" panose="020B0400000000000000" pitchFamily="50" charset="-128"/>
                <a:ea typeface="BIZ UDPゴシック" panose="020B0400000000000000" pitchFamily="50" charset="-128"/>
              </a:rPr>
              <a:t>別 </a:t>
            </a:r>
            <a:r>
              <a:rPr lang="ja-JP" altLang="en-US" sz="2000" dirty="0">
                <a:latin typeface="BIZ UDPゴシック" panose="020B0400000000000000" pitchFamily="50" charset="-128"/>
                <a:ea typeface="BIZ UDPゴシック" panose="020B0400000000000000" pitchFamily="50" charset="-128"/>
              </a:rPr>
              <a:t>一人</a:t>
            </a:r>
            <a:r>
              <a:rPr lang="ja-JP" altLang="en-US" sz="2000" dirty="0" smtClean="0">
                <a:latin typeface="BIZ UDPゴシック" panose="020B0400000000000000" pitchFamily="50" charset="-128"/>
                <a:ea typeface="BIZ UDPゴシック" panose="020B0400000000000000" pitchFamily="50" charset="-128"/>
              </a:rPr>
              <a:t>当たり年間</a:t>
            </a:r>
            <a:r>
              <a:rPr lang="zh-TW" altLang="en-US" sz="2000" dirty="0" smtClean="0">
                <a:latin typeface="BIZ UDPゴシック" panose="020B0400000000000000" pitchFamily="50" charset="-128"/>
                <a:ea typeface="BIZ UDPゴシック" panose="020B0400000000000000" pitchFamily="50" charset="-128"/>
              </a:rPr>
              <a:t>国民医療費</a:t>
            </a:r>
            <a:endParaRPr lang="en-US" altLang="zh-TW" sz="2000" dirty="0" smtClean="0">
              <a:latin typeface="BIZ UDPゴシック" panose="020B0400000000000000" pitchFamily="50" charset="-128"/>
              <a:ea typeface="BIZ UDPゴシック" panose="020B0400000000000000" pitchFamily="50" charset="-128"/>
            </a:endParaRPr>
          </a:p>
        </p:txBody>
      </p:sp>
      <p:grpSp>
        <p:nvGrpSpPr>
          <p:cNvPr id="6" name="グループ化 5"/>
          <p:cNvGrpSpPr/>
          <p:nvPr/>
        </p:nvGrpSpPr>
        <p:grpSpPr>
          <a:xfrm>
            <a:off x="548507" y="978628"/>
            <a:ext cx="7967472" cy="5068602"/>
            <a:chOff x="668250" y="925814"/>
            <a:chExt cx="7967472" cy="5068602"/>
          </a:xfrm>
        </p:grpSpPr>
        <p:graphicFrame>
          <p:nvGraphicFramePr>
            <p:cNvPr id="21" name="グラフ 20"/>
            <p:cNvGraphicFramePr/>
            <p:nvPr>
              <p:extLst>
                <p:ext uri="{D42A27DB-BD31-4B8C-83A1-F6EECF244321}">
                  <p14:modId xmlns:p14="http://schemas.microsoft.com/office/powerpoint/2010/main" val="3386313232"/>
                </p:ext>
              </p:extLst>
            </p:nvPr>
          </p:nvGraphicFramePr>
          <p:xfrm>
            <a:off x="668250" y="925814"/>
            <a:ext cx="7967472" cy="5068602"/>
          </p:xfrm>
          <a:graphic>
            <a:graphicData uri="http://schemas.openxmlformats.org/drawingml/2006/chart">
              <c:chart xmlns:c="http://schemas.openxmlformats.org/drawingml/2006/chart" xmlns:r="http://schemas.openxmlformats.org/officeDocument/2006/relationships" r:id="rId3"/>
            </a:graphicData>
          </a:graphic>
        </p:graphicFrame>
        <p:sp>
          <p:nvSpPr>
            <p:cNvPr id="22" name="テキスト ボックス 21"/>
            <p:cNvSpPr txBox="1"/>
            <p:nvPr/>
          </p:nvSpPr>
          <p:spPr>
            <a:xfrm>
              <a:off x="5252442" y="5034329"/>
              <a:ext cx="3383280" cy="307777"/>
            </a:xfrm>
            <a:prstGeom prst="rect">
              <a:avLst/>
            </a:prstGeom>
            <a:noFill/>
          </p:spPr>
          <p:txBody>
            <a:bodyPr wrap="square" rtlCol="0">
              <a:spAutoFit/>
            </a:bodyPr>
            <a:lstStyle/>
            <a:p>
              <a:r>
                <a:rPr lang="ja-JP" altLang="en-US" sz="1400" dirty="0" smtClean="0">
                  <a:latin typeface="BIZ UDPゴシック" panose="020B0400000000000000" pitchFamily="50" charset="-128"/>
                  <a:ea typeface="BIZ UDPゴシック" panose="020B0400000000000000" pitchFamily="50" charset="-128"/>
                </a:rPr>
                <a:t>出典：厚生労働省，国民医療費（</a:t>
              </a:r>
              <a:r>
                <a:rPr lang="en-US" altLang="ja-JP" sz="1400" dirty="0" smtClean="0">
                  <a:latin typeface="BIZ UDPゴシック" panose="020B0400000000000000" pitchFamily="50" charset="-128"/>
                  <a:ea typeface="BIZ UDPゴシック" panose="020B0400000000000000" pitchFamily="50" charset="-128"/>
                </a:rPr>
                <a:t>2019</a:t>
              </a:r>
              <a:r>
                <a:rPr lang="ja-JP" altLang="en-US" sz="1400" dirty="0" smtClean="0">
                  <a:latin typeface="BIZ UDPゴシック" panose="020B0400000000000000" pitchFamily="50" charset="-128"/>
                  <a:ea typeface="BIZ UDPゴシック" panose="020B0400000000000000" pitchFamily="50" charset="-128"/>
                </a:rPr>
                <a:t>年）</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23" name="テキスト ボックス 22"/>
            <p:cNvSpPr txBox="1"/>
            <p:nvPr/>
          </p:nvSpPr>
          <p:spPr>
            <a:xfrm>
              <a:off x="1673353" y="4375560"/>
              <a:ext cx="740664" cy="369332"/>
            </a:xfrm>
            <a:prstGeom prst="rect">
              <a:avLst/>
            </a:prstGeom>
            <a:noFill/>
          </p:spPr>
          <p:txBody>
            <a:bodyPr wrap="square" rtlCol="0">
              <a:spAutoFit/>
            </a:bodyPr>
            <a:lstStyle/>
            <a:p>
              <a:r>
                <a:rPr kumimoji="1" lang="en-US" altLang="ja-JP" b="1" dirty="0" smtClean="0">
                  <a:solidFill>
                    <a:schemeClr val="bg1"/>
                  </a:solidFill>
                  <a:latin typeface="BIZ UDPゴシック" panose="020B0400000000000000" pitchFamily="50" charset="-128"/>
                  <a:ea typeface="BIZ UDPゴシック" panose="020B0400000000000000" pitchFamily="50" charset="-128"/>
                </a:rPr>
                <a:t>16</a:t>
              </a:r>
              <a:r>
                <a:rPr kumimoji="1" lang="ja-JP" altLang="en-US" b="1" dirty="0" smtClean="0">
                  <a:solidFill>
                    <a:schemeClr val="bg1"/>
                  </a:solidFill>
                  <a:latin typeface="BIZ UDPゴシック" panose="020B0400000000000000" pitchFamily="50" charset="-128"/>
                  <a:ea typeface="BIZ UDPゴシック" panose="020B0400000000000000" pitchFamily="50" charset="-128"/>
                </a:rPr>
                <a:t>万</a:t>
              </a:r>
              <a:endParaRPr kumimoji="1" lang="ja-JP" altLang="en-US" b="1" dirty="0">
                <a:solidFill>
                  <a:schemeClr val="bg1"/>
                </a:solidFill>
                <a:latin typeface="BIZ UDPゴシック" panose="020B0400000000000000" pitchFamily="50" charset="-128"/>
                <a:ea typeface="BIZ UDPゴシック" panose="020B0400000000000000" pitchFamily="50" charset="-128"/>
              </a:endParaRPr>
            </a:p>
          </p:txBody>
        </p:sp>
        <p:sp>
          <p:nvSpPr>
            <p:cNvPr id="25" name="テキスト ボックス 24"/>
            <p:cNvSpPr txBox="1"/>
            <p:nvPr/>
          </p:nvSpPr>
          <p:spPr>
            <a:xfrm>
              <a:off x="2817926" y="4375560"/>
              <a:ext cx="740664" cy="369332"/>
            </a:xfrm>
            <a:prstGeom prst="rect">
              <a:avLst/>
            </a:prstGeom>
            <a:noFill/>
          </p:spPr>
          <p:txBody>
            <a:bodyPr wrap="square" rtlCol="0">
              <a:spAutoFit/>
            </a:bodyPr>
            <a:lstStyle/>
            <a:p>
              <a:r>
                <a:rPr kumimoji="1" lang="en-US" altLang="ja-JP" b="1" dirty="0" smtClean="0">
                  <a:solidFill>
                    <a:schemeClr val="bg1"/>
                  </a:solidFill>
                  <a:latin typeface="BIZ UDPゴシック" panose="020B0400000000000000" pitchFamily="50" charset="-128"/>
                  <a:ea typeface="BIZ UDPゴシック" panose="020B0400000000000000" pitchFamily="50" charset="-128"/>
                </a:rPr>
                <a:t>13</a:t>
              </a:r>
              <a:r>
                <a:rPr kumimoji="1" lang="ja-JP" altLang="en-US" b="1" dirty="0" smtClean="0">
                  <a:solidFill>
                    <a:schemeClr val="bg1"/>
                  </a:solidFill>
                  <a:latin typeface="BIZ UDPゴシック" panose="020B0400000000000000" pitchFamily="50" charset="-128"/>
                  <a:ea typeface="BIZ UDPゴシック" panose="020B0400000000000000" pitchFamily="50" charset="-128"/>
                </a:rPr>
                <a:t>万</a:t>
              </a:r>
              <a:endParaRPr kumimoji="1" lang="ja-JP" altLang="en-US" b="1" dirty="0">
                <a:solidFill>
                  <a:schemeClr val="bg1"/>
                </a:solidFill>
                <a:latin typeface="BIZ UDPゴシック" panose="020B0400000000000000" pitchFamily="50" charset="-128"/>
                <a:ea typeface="BIZ UDPゴシック" panose="020B0400000000000000" pitchFamily="50" charset="-128"/>
              </a:endParaRPr>
            </a:p>
          </p:txBody>
        </p:sp>
        <p:sp>
          <p:nvSpPr>
            <p:cNvPr id="27" name="テキスト ボックス 24"/>
            <p:cNvSpPr txBox="1"/>
            <p:nvPr/>
          </p:nvSpPr>
          <p:spPr>
            <a:xfrm>
              <a:off x="5129850" y="2794197"/>
              <a:ext cx="854625"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800" b="1" dirty="0">
                  <a:solidFill>
                    <a:schemeClr val="bg1"/>
                  </a:solidFill>
                  <a:latin typeface="BIZ UDPゴシック" panose="020B0400000000000000" pitchFamily="50" charset="-128"/>
                  <a:ea typeface="BIZ UDPゴシック" panose="020B0400000000000000" pitchFamily="50" charset="-128"/>
                </a:rPr>
                <a:t>75</a:t>
              </a:r>
              <a:r>
                <a:rPr kumimoji="1" lang="ja-JP" altLang="en-US" sz="1800" b="1" dirty="0" smtClean="0">
                  <a:solidFill>
                    <a:schemeClr val="bg1"/>
                  </a:solidFill>
                  <a:latin typeface="BIZ UDPゴシック" panose="020B0400000000000000" pitchFamily="50" charset="-128"/>
                  <a:ea typeface="BIZ UDPゴシック" panose="020B0400000000000000" pitchFamily="50" charset="-128"/>
                </a:rPr>
                <a:t>万</a:t>
              </a:r>
              <a:endParaRPr kumimoji="1" lang="ja-JP" altLang="en-US" sz="1800" b="1" dirty="0">
                <a:solidFill>
                  <a:schemeClr val="bg1"/>
                </a:solidFill>
                <a:latin typeface="BIZ UDPゴシック" panose="020B0400000000000000" pitchFamily="50" charset="-128"/>
                <a:ea typeface="BIZ UDPゴシック" panose="020B0400000000000000" pitchFamily="50" charset="-128"/>
              </a:endParaRPr>
            </a:p>
          </p:txBody>
        </p:sp>
        <p:sp>
          <p:nvSpPr>
            <p:cNvPr id="28" name="テキスト ボックス 24"/>
            <p:cNvSpPr txBox="1"/>
            <p:nvPr/>
          </p:nvSpPr>
          <p:spPr>
            <a:xfrm>
              <a:off x="6298399" y="2468504"/>
              <a:ext cx="854625"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800" b="1" dirty="0">
                  <a:solidFill>
                    <a:schemeClr val="bg1"/>
                  </a:solidFill>
                  <a:latin typeface="BIZ UDPゴシック" panose="020B0400000000000000" pitchFamily="50" charset="-128"/>
                  <a:ea typeface="BIZ UDPゴシック" panose="020B0400000000000000" pitchFamily="50" charset="-128"/>
                </a:rPr>
                <a:t>8</a:t>
              </a:r>
              <a:r>
                <a:rPr lang="ja-JP" altLang="en-US" sz="1800" b="1" dirty="0">
                  <a:solidFill>
                    <a:schemeClr val="bg1"/>
                  </a:solidFill>
                  <a:latin typeface="BIZ UDPゴシック" panose="020B0400000000000000" pitchFamily="50" charset="-128"/>
                  <a:ea typeface="BIZ UDPゴシック" panose="020B0400000000000000" pitchFamily="50" charset="-128"/>
                </a:rPr>
                <a:t>４</a:t>
              </a:r>
              <a:r>
                <a:rPr kumimoji="1" lang="ja-JP" altLang="en-US" sz="1800" b="1" dirty="0" smtClean="0">
                  <a:solidFill>
                    <a:schemeClr val="bg1"/>
                  </a:solidFill>
                  <a:latin typeface="BIZ UDPゴシック" panose="020B0400000000000000" pitchFamily="50" charset="-128"/>
                  <a:ea typeface="BIZ UDPゴシック" panose="020B0400000000000000" pitchFamily="50" charset="-128"/>
                </a:rPr>
                <a:t>万</a:t>
              </a:r>
              <a:endParaRPr kumimoji="1" lang="ja-JP" altLang="en-US" sz="1800" b="1" dirty="0">
                <a:solidFill>
                  <a:schemeClr val="bg1"/>
                </a:solidFill>
                <a:latin typeface="BIZ UDPゴシック" panose="020B0400000000000000" pitchFamily="50" charset="-128"/>
                <a:ea typeface="BIZ UDPゴシック" panose="020B0400000000000000" pitchFamily="50" charset="-128"/>
              </a:endParaRPr>
            </a:p>
          </p:txBody>
        </p:sp>
        <p:sp>
          <p:nvSpPr>
            <p:cNvPr id="29" name="テキスト ボックス 24"/>
            <p:cNvSpPr txBox="1"/>
            <p:nvPr/>
          </p:nvSpPr>
          <p:spPr>
            <a:xfrm>
              <a:off x="7466948" y="2099172"/>
              <a:ext cx="854625"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800" b="1" dirty="0">
                  <a:solidFill>
                    <a:schemeClr val="bg1"/>
                  </a:solidFill>
                  <a:latin typeface="BIZ UDPゴシック" panose="020B0400000000000000" pitchFamily="50" charset="-128"/>
                  <a:ea typeface="BIZ UDPゴシック" panose="020B0400000000000000" pitchFamily="50" charset="-128"/>
                </a:rPr>
                <a:t>93</a:t>
              </a:r>
              <a:r>
                <a:rPr kumimoji="1" lang="ja-JP" altLang="en-US" sz="1800" b="1" dirty="0" smtClean="0">
                  <a:solidFill>
                    <a:schemeClr val="bg1"/>
                  </a:solidFill>
                  <a:latin typeface="BIZ UDPゴシック" panose="020B0400000000000000" pitchFamily="50" charset="-128"/>
                  <a:ea typeface="BIZ UDPゴシック" panose="020B0400000000000000" pitchFamily="50" charset="-128"/>
                </a:rPr>
                <a:t>万</a:t>
              </a:r>
              <a:endParaRPr kumimoji="1" lang="ja-JP" altLang="en-US" sz="1800" b="1" dirty="0">
                <a:solidFill>
                  <a:schemeClr val="bg1"/>
                </a:solidFill>
                <a:latin typeface="BIZ UDPゴシック" panose="020B0400000000000000" pitchFamily="50" charset="-128"/>
                <a:ea typeface="BIZ UDPゴシック" panose="020B0400000000000000" pitchFamily="50" charset="-128"/>
              </a:endParaRPr>
            </a:p>
          </p:txBody>
        </p:sp>
        <p:sp>
          <p:nvSpPr>
            <p:cNvPr id="2" name="テキスト ボックス 1"/>
            <p:cNvSpPr txBox="1"/>
            <p:nvPr/>
          </p:nvSpPr>
          <p:spPr>
            <a:xfrm>
              <a:off x="2043685" y="1953476"/>
              <a:ext cx="2464136" cy="1200329"/>
            </a:xfrm>
            <a:prstGeom prst="rect">
              <a:avLst/>
            </a:prstGeom>
            <a:noFill/>
          </p:spPr>
          <p:txBody>
            <a:bodyPr wrap="none" rtlCol="0">
              <a:spAutoFit/>
            </a:bodyPr>
            <a:lstStyle/>
            <a:p>
              <a:r>
                <a:rPr kumimoji="1" lang="en-US" altLang="ja-JP" dirty="0" smtClean="0"/>
                <a:t>50</a:t>
              </a:r>
              <a:r>
                <a:rPr kumimoji="1" lang="ja-JP" altLang="en-US" dirty="0" smtClean="0"/>
                <a:t>代での生活習慣や</a:t>
              </a:r>
              <a:endParaRPr kumimoji="1" lang="en-US" altLang="ja-JP" dirty="0" smtClean="0"/>
            </a:p>
            <a:p>
              <a:r>
                <a:rPr kumimoji="1" lang="ja-JP" altLang="en-US" dirty="0" smtClean="0"/>
                <a:t>体調によって６５歳</a:t>
              </a:r>
              <a:r>
                <a:rPr lang="ja-JP" altLang="en-US" dirty="0" smtClean="0"/>
                <a:t>以上</a:t>
              </a:r>
              <a:endParaRPr lang="en-US" altLang="ja-JP" dirty="0" smtClean="0"/>
            </a:p>
            <a:p>
              <a:r>
                <a:rPr lang="ja-JP" altLang="en-US" dirty="0" smtClean="0"/>
                <a:t>からの健康状態を左右</a:t>
              </a:r>
              <a:endParaRPr lang="en-US" altLang="ja-JP" dirty="0" smtClean="0"/>
            </a:p>
            <a:p>
              <a:r>
                <a:rPr lang="ja-JP" altLang="en-US" dirty="0" smtClean="0"/>
                <a:t>する。</a:t>
              </a:r>
              <a:endParaRPr lang="en-US" altLang="ja-JP" dirty="0" smtClean="0"/>
            </a:p>
          </p:txBody>
        </p:sp>
      </p:grpSp>
      <p:sp>
        <p:nvSpPr>
          <p:cNvPr id="7" name="テキスト ボックス 6"/>
          <p:cNvSpPr txBox="1"/>
          <p:nvPr/>
        </p:nvSpPr>
        <p:spPr>
          <a:xfrm>
            <a:off x="1569812" y="3937974"/>
            <a:ext cx="827471" cy="307777"/>
          </a:xfrm>
          <a:prstGeom prst="rect">
            <a:avLst/>
          </a:prstGeom>
          <a:noFill/>
        </p:spPr>
        <p:txBody>
          <a:bodyPr wrap="none" rtlCol="0">
            <a:spAutoFit/>
          </a:bodyPr>
          <a:lstStyle/>
          <a:p>
            <a:r>
              <a:rPr kumimoji="1" lang="en-US" altLang="ja-JP" sz="1400" dirty="0" smtClean="0"/>
              <a:t>0</a:t>
            </a:r>
            <a:r>
              <a:rPr kumimoji="1" lang="ja-JP" altLang="en-US" sz="1400" dirty="0" smtClean="0"/>
              <a:t>～</a:t>
            </a:r>
            <a:r>
              <a:rPr kumimoji="1" lang="en-US" altLang="ja-JP" sz="1400" dirty="0" smtClean="0"/>
              <a:t>14</a:t>
            </a:r>
            <a:r>
              <a:rPr kumimoji="1" lang="ja-JP" altLang="en-US" sz="1400" dirty="0" smtClean="0"/>
              <a:t>歳</a:t>
            </a:r>
            <a:endParaRPr kumimoji="1" lang="ja-JP" altLang="en-US" sz="1400" dirty="0"/>
          </a:p>
        </p:txBody>
      </p:sp>
      <p:sp>
        <p:nvSpPr>
          <p:cNvPr id="18" name="テキスト ボックス 17"/>
          <p:cNvSpPr txBox="1"/>
          <p:nvPr/>
        </p:nvSpPr>
        <p:spPr>
          <a:xfrm>
            <a:off x="2698183" y="3937974"/>
            <a:ext cx="922047" cy="307777"/>
          </a:xfrm>
          <a:prstGeom prst="rect">
            <a:avLst/>
          </a:prstGeom>
          <a:noFill/>
        </p:spPr>
        <p:txBody>
          <a:bodyPr wrap="none" rtlCol="0">
            <a:spAutoFit/>
          </a:bodyPr>
          <a:lstStyle/>
          <a:p>
            <a:r>
              <a:rPr kumimoji="1" lang="en-US" altLang="ja-JP" sz="1400" dirty="0" smtClean="0"/>
              <a:t>15</a:t>
            </a:r>
            <a:r>
              <a:rPr kumimoji="1" lang="ja-JP" altLang="en-US" sz="1400" dirty="0" smtClean="0"/>
              <a:t>～</a:t>
            </a:r>
            <a:r>
              <a:rPr kumimoji="1" lang="en-US" altLang="ja-JP" sz="1400" dirty="0" smtClean="0"/>
              <a:t>44</a:t>
            </a:r>
            <a:r>
              <a:rPr kumimoji="1" lang="ja-JP" altLang="en-US" sz="1400" dirty="0" smtClean="0"/>
              <a:t>歳</a:t>
            </a:r>
            <a:endParaRPr kumimoji="1" lang="ja-JP" altLang="en-US" sz="1400" dirty="0"/>
          </a:p>
        </p:txBody>
      </p:sp>
      <p:sp>
        <p:nvSpPr>
          <p:cNvPr id="19" name="テキスト ボックス 18"/>
          <p:cNvSpPr txBox="1"/>
          <p:nvPr/>
        </p:nvSpPr>
        <p:spPr>
          <a:xfrm>
            <a:off x="3764983" y="3484210"/>
            <a:ext cx="922047" cy="307777"/>
          </a:xfrm>
          <a:prstGeom prst="rect">
            <a:avLst/>
          </a:prstGeom>
          <a:noFill/>
        </p:spPr>
        <p:txBody>
          <a:bodyPr wrap="none" rtlCol="0">
            <a:spAutoFit/>
          </a:bodyPr>
          <a:lstStyle/>
          <a:p>
            <a:r>
              <a:rPr kumimoji="1" lang="en-US" altLang="ja-JP" sz="1400" dirty="0" smtClean="0"/>
              <a:t>45</a:t>
            </a:r>
            <a:r>
              <a:rPr kumimoji="1" lang="ja-JP" altLang="en-US" sz="1400" dirty="0" smtClean="0"/>
              <a:t>～</a:t>
            </a:r>
            <a:r>
              <a:rPr kumimoji="1" lang="en-US" altLang="ja-JP" sz="1400" dirty="0" smtClean="0"/>
              <a:t>64</a:t>
            </a:r>
            <a:r>
              <a:rPr kumimoji="1" lang="ja-JP" altLang="en-US" sz="1400" dirty="0" smtClean="0"/>
              <a:t>歳</a:t>
            </a:r>
            <a:endParaRPr kumimoji="1" lang="ja-JP" altLang="en-US" sz="1400" dirty="0"/>
          </a:p>
        </p:txBody>
      </p:sp>
      <p:sp>
        <p:nvSpPr>
          <p:cNvPr id="20" name="テキスト ボックス 19"/>
          <p:cNvSpPr txBox="1"/>
          <p:nvPr/>
        </p:nvSpPr>
        <p:spPr>
          <a:xfrm>
            <a:off x="4981204" y="1844209"/>
            <a:ext cx="912429" cy="307777"/>
          </a:xfrm>
          <a:prstGeom prst="rect">
            <a:avLst/>
          </a:prstGeom>
          <a:noFill/>
        </p:spPr>
        <p:txBody>
          <a:bodyPr wrap="none" rtlCol="0">
            <a:spAutoFit/>
          </a:bodyPr>
          <a:lstStyle/>
          <a:p>
            <a:r>
              <a:rPr kumimoji="1" lang="en-US" altLang="ja-JP" sz="1400" dirty="0" smtClean="0"/>
              <a:t>65</a:t>
            </a:r>
            <a:r>
              <a:rPr kumimoji="1" lang="ja-JP" altLang="en-US" sz="1400" dirty="0" smtClean="0"/>
              <a:t>歳以上</a:t>
            </a:r>
            <a:endParaRPr kumimoji="1" lang="ja-JP" altLang="en-US" sz="1400" dirty="0"/>
          </a:p>
        </p:txBody>
      </p:sp>
      <p:sp>
        <p:nvSpPr>
          <p:cNvPr id="26" name="テキスト ボックス 25"/>
          <p:cNvSpPr txBox="1"/>
          <p:nvPr/>
        </p:nvSpPr>
        <p:spPr>
          <a:xfrm>
            <a:off x="6120852" y="1539751"/>
            <a:ext cx="922047" cy="307777"/>
          </a:xfrm>
          <a:prstGeom prst="rect">
            <a:avLst/>
          </a:prstGeom>
          <a:noFill/>
        </p:spPr>
        <p:txBody>
          <a:bodyPr wrap="none" rtlCol="0">
            <a:spAutoFit/>
          </a:bodyPr>
          <a:lstStyle/>
          <a:p>
            <a:r>
              <a:rPr lang="en-US" altLang="ja-JP" sz="1400" dirty="0" smtClean="0"/>
              <a:t>70</a:t>
            </a:r>
            <a:r>
              <a:rPr lang="ja-JP" altLang="en-US" sz="1400" dirty="0" smtClean="0"/>
              <a:t>～</a:t>
            </a:r>
            <a:r>
              <a:rPr lang="en-US" altLang="ja-JP" sz="1400" dirty="0" smtClean="0"/>
              <a:t>74</a:t>
            </a:r>
            <a:r>
              <a:rPr kumimoji="1" lang="ja-JP" altLang="en-US" sz="1400" dirty="0" smtClean="0"/>
              <a:t>歳</a:t>
            </a:r>
            <a:endParaRPr kumimoji="1" lang="ja-JP" altLang="en-US" sz="1400" dirty="0"/>
          </a:p>
        </p:txBody>
      </p:sp>
      <p:sp>
        <p:nvSpPr>
          <p:cNvPr id="31" name="テキスト ボックス 30"/>
          <p:cNvSpPr txBox="1"/>
          <p:nvPr/>
        </p:nvSpPr>
        <p:spPr>
          <a:xfrm>
            <a:off x="7275005" y="1539750"/>
            <a:ext cx="912429" cy="307777"/>
          </a:xfrm>
          <a:prstGeom prst="rect">
            <a:avLst/>
          </a:prstGeom>
          <a:noFill/>
        </p:spPr>
        <p:txBody>
          <a:bodyPr wrap="none" rtlCol="0">
            <a:spAutoFit/>
          </a:bodyPr>
          <a:lstStyle/>
          <a:p>
            <a:r>
              <a:rPr kumimoji="1" lang="en-US" altLang="ja-JP" sz="1400" dirty="0" smtClean="0">
                <a:solidFill>
                  <a:schemeClr val="bg1"/>
                </a:solidFill>
              </a:rPr>
              <a:t>75</a:t>
            </a:r>
            <a:r>
              <a:rPr kumimoji="1" lang="ja-JP" altLang="en-US" sz="1400" dirty="0" smtClean="0">
                <a:solidFill>
                  <a:schemeClr val="bg1"/>
                </a:solidFill>
              </a:rPr>
              <a:t>歳以上</a:t>
            </a:r>
            <a:endParaRPr kumimoji="1" lang="ja-JP" altLang="en-US" sz="1400" dirty="0">
              <a:solidFill>
                <a:schemeClr val="bg1"/>
              </a:solidFill>
            </a:endParaRPr>
          </a:p>
        </p:txBody>
      </p:sp>
    </p:spTree>
    <p:extLst>
      <p:ext uri="{BB962C8B-B14F-4D97-AF65-F5344CB8AC3E}">
        <p14:creationId xmlns:p14="http://schemas.microsoft.com/office/powerpoint/2010/main" val="21682105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519708" y="2434574"/>
            <a:ext cx="6439435" cy="1569660"/>
          </a:xfrm>
          <a:prstGeom prst="rect">
            <a:avLst/>
          </a:prstGeom>
          <a:noFill/>
        </p:spPr>
        <p:txBody>
          <a:bodyPr wrap="square" rtlCol="0">
            <a:spAutoFit/>
          </a:bodyPr>
          <a:lstStyle/>
          <a:p>
            <a:r>
              <a:rPr lang="ja-JP" altLang="en-US" sz="4800" dirty="0" smtClean="0">
                <a:latin typeface="HGS創英角ﾎﾟｯﾌﾟ体" panose="040B0A00000000000000" pitchFamily="50" charset="-128"/>
                <a:ea typeface="HGS創英角ﾎﾟｯﾌﾟ体" panose="040B0A00000000000000" pitchFamily="50" charset="-128"/>
              </a:rPr>
              <a:t>ライオン健康保険組合</a:t>
            </a:r>
            <a:endParaRPr lang="en-US" altLang="ja-JP" sz="4800" dirty="0" smtClean="0">
              <a:latin typeface="HGS創英角ﾎﾟｯﾌﾟ体" panose="040B0A00000000000000" pitchFamily="50" charset="-128"/>
              <a:ea typeface="HGS創英角ﾎﾟｯﾌﾟ体" panose="040B0A00000000000000" pitchFamily="50" charset="-128"/>
            </a:endParaRPr>
          </a:p>
          <a:p>
            <a:r>
              <a:rPr lang="ja-JP" altLang="en-US" sz="4800" dirty="0">
                <a:latin typeface="HGS創英角ﾎﾟｯﾌﾟ体" panose="040B0A00000000000000" pitchFamily="50" charset="-128"/>
                <a:ea typeface="HGS創英角ﾎﾟｯﾌﾟ体" panose="040B0A00000000000000" pitchFamily="50" charset="-128"/>
              </a:rPr>
              <a:t>の</a:t>
            </a:r>
            <a:r>
              <a:rPr lang="ja-JP" altLang="en-US" sz="4800" dirty="0" smtClean="0">
                <a:latin typeface="HGS創英角ﾎﾟｯﾌﾟ体" panose="040B0A00000000000000" pitchFamily="50" charset="-128"/>
                <a:ea typeface="HGS創英角ﾎﾟｯﾌﾟ体" panose="040B0A00000000000000" pitchFamily="50" charset="-128"/>
              </a:rPr>
              <a:t>健康状況</a:t>
            </a:r>
            <a:endParaRPr lang="en-US" altLang="ja-JP" sz="4800" dirty="0" smtClean="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2622977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953037" y="644411"/>
            <a:ext cx="7650050" cy="3662541"/>
          </a:xfrm>
          <a:prstGeom prst="rect">
            <a:avLst/>
          </a:prstGeom>
          <a:noFill/>
        </p:spPr>
        <p:txBody>
          <a:bodyPr wrap="square" rtlCol="0">
            <a:spAutoFit/>
          </a:bodyPr>
          <a:lstStyle/>
          <a:p>
            <a:r>
              <a:rPr lang="ja-JP" altLang="en-US" sz="4800" dirty="0" smtClean="0">
                <a:latin typeface="HGS創英角ﾎﾟｯﾌﾟ体" panose="040B0A00000000000000" pitchFamily="50" charset="-128"/>
                <a:ea typeface="HGS創英角ﾎﾟｯﾌﾟ体" panose="040B0A00000000000000" pitchFamily="50" charset="-128"/>
              </a:rPr>
              <a:t>スコアリングレポート</a:t>
            </a:r>
            <a:endParaRPr lang="en-US" altLang="ja-JP" sz="4800" dirty="0" smtClean="0">
              <a:latin typeface="HGS創英角ﾎﾟｯﾌﾟ体" panose="040B0A00000000000000" pitchFamily="50" charset="-128"/>
              <a:ea typeface="HGS創英角ﾎﾟｯﾌﾟ体" panose="040B0A00000000000000" pitchFamily="50" charset="-128"/>
            </a:endParaRPr>
          </a:p>
          <a:p>
            <a:endParaRPr lang="en-US" altLang="ja-JP" sz="2400" dirty="0" smtClean="0">
              <a:latin typeface="HGS創英角ﾎﾟｯﾌﾟ体" panose="040B0A00000000000000" pitchFamily="50" charset="-128"/>
              <a:ea typeface="HGS創英角ﾎﾟｯﾌﾟ体" panose="040B0A00000000000000" pitchFamily="50" charset="-128"/>
            </a:endParaRPr>
          </a:p>
          <a:p>
            <a:r>
              <a:rPr lang="ja-JP" altLang="en-US" sz="3200" dirty="0" smtClean="0">
                <a:latin typeface="HGS創英角ﾎﾟｯﾌﾟ体" panose="040B0A00000000000000" pitchFamily="50" charset="-128"/>
                <a:ea typeface="HGS創英角ﾎﾟｯﾌﾟ体" panose="040B0A00000000000000" pitchFamily="50" charset="-128"/>
              </a:rPr>
              <a:t>厚生労働省では、各健保組合の健康診断の結果から、各健保組合の被保険者、被扶養者の健康状態のスコアーを付け、スコアリングレポートとして発表しています。</a:t>
            </a:r>
            <a:endParaRPr lang="en-US" altLang="ja-JP" sz="3200" dirty="0" smtClean="0">
              <a:latin typeface="HGS創英角ﾎﾟｯﾌﾟ体" panose="040B0A00000000000000" pitchFamily="50" charset="-128"/>
              <a:ea typeface="HGS創英角ﾎﾟｯﾌﾟ体" panose="040B0A00000000000000" pitchFamily="50" charset="-128"/>
            </a:endParaRPr>
          </a:p>
        </p:txBody>
      </p:sp>
      <p:pic>
        <p:nvPicPr>
          <p:cNvPr id="6" name="図 5"/>
          <p:cNvPicPr>
            <a:picLocks noChangeAspect="1"/>
          </p:cNvPicPr>
          <p:nvPr/>
        </p:nvPicPr>
        <p:blipFill>
          <a:blip r:embed="rId3"/>
          <a:stretch>
            <a:fillRect/>
          </a:stretch>
        </p:blipFill>
        <p:spPr>
          <a:xfrm>
            <a:off x="2085071" y="3820197"/>
            <a:ext cx="5748743" cy="2806655"/>
          </a:xfrm>
          <a:prstGeom prst="rect">
            <a:avLst/>
          </a:prstGeom>
        </p:spPr>
      </p:pic>
    </p:spTree>
    <p:extLst>
      <p:ext uri="{BB962C8B-B14F-4D97-AF65-F5344CB8AC3E}">
        <p14:creationId xmlns:p14="http://schemas.microsoft.com/office/powerpoint/2010/main" val="4771542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22040" y="256676"/>
            <a:ext cx="8190963" cy="6001643"/>
          </a:xfrm>
          <a:prstGeom prst="rect">
            <a:avLst/>
          </a:prstGeom>
          <a:noFill/>
        </p:spPr>
        <p:txBody>
          <a:bodyPr wrap="square" rtlCol="0">
            <a:spAutoFit/>
          </a:bodyPr>
          <a:lstStyle/>
          <a:p>
            <a:r>
              <a:rPr lang="ja-JP" altLang="en-US" sz="4800" dirty="0" smtClean="0">
                <a:latin typeface="HGS創英角ﾎﾟｯﾌﾟ体" panose="040B0A00000000000000" pitchFamily="50" charset="-128"/>
                <a:ea typeface="HGS創英角ﾎﾟｯﾌﾟ体" panose="040B0A00000000000000" pitchFamily="50" charset="-128"/>
              </a:rPr>
              <a:t>スコアリングレポートの評価</a:t>
            </a:r>
            <a:endParaRPr lang="en-US" altLang="ja-JP" sz="4800" dirty="0" smtClean="0">
              <a:latin typeface="HGS創英角ﾎﾟｯﾌﾟ体" panose="040B0A00000000000000" pitchFamily="50" charset="-128"/>
              <a:ea typeface="HGS創英角ﾎﾟｯﾌﾟ体" panose="040B0A00000000000000" pitchFamily="50" charset="-128"/>
            </a:endParaRPr>
          </a:p>
          <a:p>
            <a:endParaRPr lang="en-US" altLang="ja-JP" sz="1200" dirty="0">
              <a:latin typeface="HGS創英角ﾎﾟｯﾌﾟ体" panose="040B0A00000000000000" pitchFamily="50" charset="-128"/>
              <a:ea typeface="HGS創英角ﾎﾟｯﾌﾟ体" panose="040B0A00000000000000" pitchFamily="50" charset="-128"/>
            </a:endParaRPr>
          </a:p>
          <a:p>
            <a:r>
              <a:rPr lang="en-US" altLang="ja-JP" sz="3600" dirty="0" smtClean="0">
                <a:latin typeface="HGS創英角ﾎﾟｯﾌﾟ体" panose="040B0A00000000000000" pitchFamily="50" charset="-128"/>
                <a:ea typeface="HGS創英角ﾎﾟｯﾌﾟ体" panose="040B0A00000000000000" pitchFamily="50" charset="-128"/>
              </a:rPr>
              <a:t>《</a:t>
            </a:r>
            <a:r>
              <a:rPr lang="ja-JP" altLang="en-US" sz="3600" dirty="0" smtClean="0">
                <a:latin typeface="HGS創英角ﾎﾟｯﾌﾟ体" panose="040B0A00000000000000" pitchFamily="50" charset="-128"/>
                <a:ea typeface="HGS創英角ﾎﾟｯﾌﾟ体" panose="040B0A00000000000000" pitchFamily="50" charset="-128"/>
              </a:rPr>
              <a:t>他健保組合と当健保組合との比較</a:t>
            </a:r>
            <a:r>
              <a:rPr lang="en-US" altLang="ja-JP" sz="3600" dirty="0" smtClean="0">
                <a:latin typeface="HGS創英角ﾎﾟｯﾌﾟ体" panose="040B0A00000000000000" pitchFamily="50" charset="-128"/>
                <a:ea typeface="HGS創英角ﾎﾟｯﾌﾟ体" panose="040B0A00000000000000" pitchFamily="50" charset="-128"/>
              </a:rPr>
              <a:t>》</a:t>
            </a:r>
          </a:p>
          <a:p>
            <a:r>
              <a:rPr lang="ja-JP" altLang="en-US" sz="3600" dirty="0" smtClean="0">
                <a:latin typeface="HGS創英角ﾎﾟｯﾌﾟ体" panose="040B0A00000000000000" pitchFamily="50" charset="-128"/>
                <a:ea typeface="HGS創英角ﾎﾟｯﾌﾟ体" panose="040B0A00000000000000" pitchFamily="50" charset="-128"/>
              </a:rPr>
              <a:t>　ライオングループ社員の特徴は・</a:t>
            </a:r>
            <a:endParaRPr lang="en-US" altLang="ja-JP" sz="3600" dirty="0">
              <a:latin typeface="HGS創英角ﾎﾟｯﾌﾟ体" panose="040B0A00000000000000" pitchFamily="50" charset="-128"/>
              <a:ea typeface="HGS創英角ﾎﾟｯﾌﾟ体" panose="040B0A00000000000000" pitchFamily="50" charset="-128"/>
            </a:endParaRPr>
          </a:p>
          <a:p>
            <a:r>
              <a:rPr lang="ja-JP" altLang="en-US" sz="3600" dirty="0" smtClean="0">
                <a:latin typeface="HGS創英角ﾎﾟｯﾌﾟ体" panose="040B0A00000000000000" pitchFamily="50" charset="-128"/>
                <a:ea typeface="HGS創英角ﾎﾟｯﾌﾟ体" panose="040B0A00000000000000" pitchFamily="50" charset="-128"/>
              </a:rPr>
              <a:t>　</a:t>
            </a:r>
            <a:r>
              <a:rPr lang="ja-JP" altLang="en-US" sz="4000" dirty="0" smtClean="0">
                <a:solidFill>
                  <a:srgbClr val="FF0000"/>
                </a:solidFill>
                <a:latin typeface="HGS創英角ﾎﾟｯﾌﾟ体" panose="040B0A00000000000000" pitchFamily="50" charset="-128"/>
                <a:ea typeface="HGS創英角ﾎﾟｯﾌﾟ体" panose="040B0A00000000000000" pitchFamily="50" charset="-128"/>
              </a:rPr>
              <a:t>○運動不足</a:t>
            </a:r>
            <a:endParaRPr lang="en-US" altLang="ja-JP" sz="4000"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sz="4000"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sz="4000" dirty="0" smtClean="0">
                <a:solidFill>
                  <a:srgbClr val="FF0000"/>
                </a:solidFill>
                <a:latin typeface="HGS創英角ﾎﾟｯﾌﾟ体" panose="040B0A00000000000000" pitchFamily="50" charset="-128"/>
                <a:ea typeface="HGS創英角ﾎﾟｯﾌﾟ体" panose="040B0A00000000000000" pitchFamily="50" charset="-128"/>
              </a:rPr>
              <a:t>○</a:t>
            </a:r>
            <a:r>
              <a:rPr lang="ja-JP" altLang="en-US" sz="6000" dirty="0" smtClean="0">
                <a:solidFill>
                  <a:srgbClr val="FF0000"/>
                </a:solidFill>
                <a:latin typeface="HGS創英角ﾎﾟｯﾌﾟ体" panose="040B0A00000000000000" pitchFamily="50" charset="-128"/>
                <a:ea typeface="HGS創英角ﾎﾟｯﾌﾟ体" panose="040B0A00000000000000" pitchFamily="50" charset="-128"/>
              </a:rPr>
              <a:t>肥満</a:t>
            </a:r>
            <a:endParaRPr lang="en-US" altLang="ja-JP" sz="4000" dirty="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sz="4000" dirty="0" smtClean="0">
                <a:solidFill>
                  <a:srgbClr val="FF0000"/>
                </a:solidFill>
                <a:latin typeface="HGS創英角ﾎﾟｯﾌﾟ体" panose="040B0A00000000000000" pitchFamily="50" charset="-128"/>
                <a:ea typeface="HGS創英角ﾎﾟｯﾌﾟ体" panose="040B0A00000000000000" pitchFamily="50" charset="-128"/>
              </a:rPr>
              <a:t>　○</a:t>
            </a:r>
            <a:r>
              <a:rPr lang="ja-JP" altLang="en-US" sz="2400" dirty="0" smtClean="0">
                <a:solidFill>
                  <a:srgbClr val="FF0000"/>
                </a:solidFill>
                <a:latin typeface="HGS創英角ﾎﾟｯﾌﾟ体" panose="040B0A00000000000000" pitchFamily="50" charset="-128"/>
                <a:ea typeface="HGS創英角ﾎﾟｯﾌﾟ体" panose="040B0A00000000000000" pitchFamily="50" charset="-128"/>
              </a:rPr>
              <a:t>不健康でも発症していないから</a:t>
            </a:r>
            <a:endParaRPr lang="en-US" altLang="ja-JP" sz="2400"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sz="2400" dirty="0" smtClean="0">
                <a:solidFill>
                  <a:srgbClr val="FF0000"/>
                </a:solidFill>
                <a:latin typeface="HGS創英角ﾎﾟｯﾌﾟ体" panose="040B0A00000000000000" pitchFamily="50" charset="-128"/>
                <a:ea typeface="HGS創英角ﾎﾟｯﾌﾟ体" panose="040B0A00000000000000" pitchFamily="50" charset="-128"/>
              </a:rPr>
              <a:t>　　　「まだ大丈夫」という意識</a:t>
            </a:r>
            <a:endParaRPr lang="en-US" altLang="ja-JP" sz="2400"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sz="1000" dirty="0" smtClean="0">
                <a:latin typeface="HGS創英角ﾎﾟｯﾌﾟ体" panose="040B0A00000000000000" pitchFamily="50" charset="-128"/>
                <a:ea typeface="HGS創英角ﾎﾟｯﾌﾟ体" panose="040B0A00000000000000" pitchFamily="50" charset="-128"/>
              </a:rPr>
              <a:t>　　　　　</a:t>
            </a:r>
            <a:endParaRPr lang="en-US" altLang="ja-JP" sz="1000" dirty="0" smtClean="0">
              <a:latin typeface="HGS創英角ﾎﾟｯﾌﾟ体" panose="040B0A00000000000000" pitchFamily="50" charset="-128"/>
              <a:ea typeface="HGS創英角ﾎﾟｯﾌﾟ体" panose="040B0A00000000000000" pitchFamily="50" charset="-128"/>
            </a:endParaRPr>
          </a:p>
          <a:p>
            <a:r>
              <a:rPr lang="ja-JP" altLang="en-US" sz="1600" dirty="0">
                <a:latin typeface="HGS創英角ﾎﾟｯﾌﾟ体" panose="040B0A00000000000000" pitchFamily="50" charset="-128"/>
                <a:ea typeface="HGS創英角ﾎﾟｯﾌﾟ体" panose="040B0A00000000000000" pitchFamily="50" charset="-128"/>
              </a:rPr>
              <a:t>　</a:t>
            </a:r>
            <a:r>
              <a:rPr lang="ja-JP" altLang="en-US" sz="3200" dirty="0" smtClean="0">
                <a:solidFill>
                  <a:srgbClr val="002060"/>
                </a:solidFill>
                <a:latin typeface="HGS創英角ﾎﾟｯﾌﾟ体" panose="040B0A00000000000000" pitchFamily="50" charset="-128"/>
                <a:ea typeface="HGS創英角ﾎﾟｯﾌﾟ体" panose="040B0A00000000000000" pitchFamily="50" charset="-128"/>
              </a:rPr>
              <a:t>糖尿病、心疾患、脳血管疾患に繋がる！！</a:t>
            </a:r>
            <a:endParaRPr lang="en-US" altLang="ja-JP" sz="3200" dirty="0" smtClean="0">
              <a:solidFill>
                <a:srgbClr val="002060"/>
              </a:solidFill>
              <a:latin typeface="HGS創英角ﾎﾟｯﾌﾟ体" panose="040B0A00000000000000" pitchFamily="50" charset="-128"/>
              <a:ea typeface="HGS創英角ﾎﾟｯﾌﾟ体" panose="040B0A00000000000000" pitchFamily="50" charset="-128"/>
            </a:endParaRPr>
          </a:p>
          <a:p>
            <a:r>
              <a:rPr lang="en-US" altLang="ja-JP" sz="3200" dirty="0" smtClean="0">
                <a:latin typeface="HGS創英角ﾎﾟｯﾌﾟ体" panose="040B0A00000000000000" pitchFamily="50" charset="-128"/>
                <a:ea typeface="HGS創英角ﾎﾟｯﾌﾟ体" panose="040B0A00000000000000" pitchFamily="50" charset="-128"/>
              </a:rPr>
              <a:t>  </a:t>
            </a:r>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4049" y="2794056"/>
            <a:ext cx="1343760" cy="2000709"/>
          </a:xfrm>
          <a:prstGeom prst="rect">
            <a:avLst/>
          </a:prstGeom>
        </p:spPr>
      </p:pic>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4509" y="2745879"/>
            <a:ext cx="1370955" cy="2097062"/>
          </a:xfrm>
          <a:prstGeom prst="rect">
            <a:avLst/>
          </a:prstGeom>
        </p:spPr>
      </p:pic>
      <p:sp>
        <p:nvSpPr>
          <p:cNvPr id="7" name="正方形/長方形 6"/>
          <p:cNvSpPr/>
          <p:nvPr/>
        </p:nvSpPr>
        <p:spPr>
          <a:xfrm>
            <a:off x="645691" y="5482105"/>
            <a:ext cx="7879080" cy="461665"/>
          </a:xfrm>
          <a:prstGeom prst="rect">
            <a:avLst/>
          </a:prstGeom>
        </p:spPr>
        <p:txBody>
          <a:bodyPr wrap="none">
            <a:spAutoFit/>
          </a:bodyPr>
          <a:lstStyle/>
          <a:p>
            <a:r>
              <a:rPr lang="ja-JP" altLang="en-US" sz="2400" dirty="0">
                <a:latin typeface="HGS創英角ﾎﾟｯﾌﾟ体" panose="040B0A00000000000000" pitchFamily="50" charset="-128"/>
                <a:ea typeface="HGS創英角ﾎﾟｯﾌﾟ体" panose="040B0A00000000000000" pitchFamily="50" charset="-128"/>
              </a:rPr>
              <a:t>生活</a:t>
            </a:r>
            <a:r>
              <a:rPr lang="ja-JP" altLang="en-US" sz="2400" dirty="0" smtClean="0">
                <a:latin typeface="HGS創英角ﾎﾟｯﾌﾟ体" panose="040B0A00000000000000" pitchFamily="50" charset="-128"/>
                <a:ea typeface="HGS創英角ﾎﾟｯﾌﾟ体" panose="040B0A00000000000000" pitchFamily="50" charset="-128"/>
              </a:rPr>
              <a:t>習慣病：高血圧、高脂質、高血糖、喫煙による疾病</a:t>
            </a:r>
            <a:endParaRPr lang="ja-JP" altLang="en-US" sz="2400" dirty="0"/>
          </a:p>
        </p:txBody>
      </p:sp>
      <p:sp>
        <p:nvSpPr>
          <p:cNvPr id="3" name="正方形/長方形 2"/>
          <p:cNvSpPr/>
          <p:nvPr/>
        </p:nvSpPr>
        <p:spPr>
          <a:xfrm>
            <a:off x="1365680" y="6046262"/>
            <a:ext cx="6032421" cy="461665"/>
          </a:xfrm>
          <a:prstGeom prst="rect">
            <a:avLst/>
          </a:prstGeom>
        </p:spPr>
        <p:txBody>
          <a:bodyPr wrap="none">
            <a:spAutoFit/>
          </a:bodyPr>
          <a:lstStyle/>
          <a:p>
            <a:r>
              <a:rPr lang="ja-JP" altLang="en-US" sz="2400" dirty="0" smtClean="0">
                <a:latin typeface="HGS創英角ﾎﾟｯﾌﾟ体" panose="040B0A00000000000000" pitchFamily="50" charset="-128"/>
                <a:ea typeface="HGS創英角ﾎﾟｯﾌﾟ体" panose="040B0A00000000000000" pitchFamily="50" charset="-128"/>
              </a:rPr>
              <a:t>なんと幕内</a:t>
            </a:r>
            <a:r>
              <a:rPr lang="ja-JP" altLang="en-US" sz="2400" dirty="0">
                <a:latin typeface="HGS創英角ﾎﾟｯﾌﾟ体" panose="040B0A00000000000000" pitchFamily="50" charset="-128"/>
                <a:ea typeface="HGS創英角ﾎﾟｯﾌﾟ体" panose="040B0A00000000000000" pitchFamily="50" charset="-128"/>
              </a:rPr>
              <a:t>力士の平均寿命は６２～６３才</a:t>
            </a:r>
            <a:endParaRPr lang="en-US" altLang="ja-JP" sz="2400" dirty="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41782002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14"/>
          <p:cNvSpPr>
            <a:spLocks noChangeArrowheads="1"/>
          </p:cNvSpPr>
          <p:nvPr/>
        </p:nvSpPr>
        <p:spPr bwMode="auto">
          <a:xfrm>
            <a:off x="382502" y="506537"/>
            <a:ext cx="8500459" cy="652502"/>
          </a:xfrm>
          <a:prstGeom prst="rect">
            <a:avLst/>
          </a:prstGeom>
          <a:solidFill>
            <a:srgbClr val="FFFFCC"/>
          </a:solidFill>
          <a:ln w="9525">
            <a:solidFill>
              <a:schemeClr val="tx1"/>
            </a:solidFill>
            <a:miter lim="800000"/>
            <a:headEnd/>
            <a:tailEnd/>
          </a:ln>
        </p:spPr>
        <p:txBody>
          <a:bodyPr wrap="none" anchor="ctr"/>
          <a:lstStyle/>
          <a:p>
            <a:pPr algn="ctr"/>
            <a:r>
              <a:rPr lang="ja-JP" altLang="en-US" sz="2000" dirty="0" smtClean="0">
                <a:latin typeface="Meiryo UI" pitchFamily="50" charset="-128"/>
                <a:ea typeface="Meiryo UI" pitchFamily="50" charset="-128"/>
                <a:cs typeface="Meiryo UI" pitchFamily="50" charset="-128"/>
              </a:rPr>
              <a:t>テレワーク導入・コロナ禍の行動制限等により、</a:t>
            </a:r>
            <a:endParaRPr lang="en-US" altLang="ja-JP" sz="2000" dirty="0" smtClean="0">
              <a:latin typeface="Meiryo UI" pitchFamily="50" charset="-128"/>
              <a:ea typeface="Meiryo UI" pitchFamily="50" charset="-128"/>
              <a:cs typeface="Meiryo UI" pitchFamily="50" charset="-128"/>
            </a:endParaRPr>
          </a:p>
          <a:p>
            <a:pPr algn="ctr"/>
            <a:r>
              <a:rPr lang="ja-JP" altLang="en-US" sz="2000" dirty="0" smtClean="0">
                <a:latin typeface="Meiryo UI" pitchFamily="50" charset="-128"/>
                <a:ea typeface="Meiryo UI" pitchFamily="50" charset="-128"/>
                <a:cs typeface="Meiryo UI" pitchFamily="50" charset="-128"/>
              </a:rPr>
              <a:t>健康状況は全体的に悪化、また、生活習慣は運動習慣が悪化。</a:t>
            </a:r>
            <a:endParaRPr lang="en-US" altLang="ja-JP" sz="2000" dirty="0" smtClean="0">
              <a:latin typeface="Meiryo UI" pitchFamily="50" charset="-128"/>
              <a:ea typeface="Meiryo UI" pitchFamily="50" charset="-128"/>
              <a:cs typeface="Meiryo UI" pitchFamily="50" charset="-128"/>
            </a:endParaRPr>
          </a:p>
        </p:txBody>
      </p:sp>
      <p:sp>
        <p:nvSpPr>
          <p:cNvPr id="10" name="正方形/長方形 9">
            <a:extLst>
              <a:ext uri="{FF2B5EF4-FFF2-40B4-BE49-F238E27FC236}">
                <a16:creationId xmlns:a16="http://schemas.microsoft.com/office/drawing/2014/main" xmlns="" id="{2CEB3223-FD6D-4348-8EB4-D5B0A6D7B944}"/>
              </a:ext>
            </a:extLst>
          </p:cNvPr>
          <p:cNvSpPr/>
          <p:nvPr/>
        </p:nvSpPr>
        <p:spPr>
          <a:xfrm>
            <a:off x="1283868" y="1854566"/>
            <a:ext cx="1708372" cy="411223"/>
          </a:xfrm>
          <a:prstGeom prst="rect">
            <a:avLst/>
          </a:prstGeom>
          <a:noFill/>
          <a:ln w="12700">
            <a:noFill/>
          </a:ln>
        </p:spPr>
        <p:txBody>
          <a:bodyPr rot="0" spcFirstLastPara="0" vertOverflow="overflow" horzOverflow="overflow" vert="horz" wrap="none" lIns="66462" tIns="66462" rIns="66462" bIns="66462" numCol="1" spcCol="0" rtlCol="0" fromWordArt="0" anchor="b" anchorCtr="0" forceAA="0" compatLnSpc="1">
            <a:prstTxWarp prst="textNoShape">
              <a:avLst/>
            </a:prstTxWarp>
            <a:spAutoFit/>
          </a:bodyPr>
          <a:lstStyle/>
          <a:p>
            <a:pPr algn="ctr" defTabSz="961316">
              <a:spcAft>
                <a:spcPts val="185"/>
              </a:spcAft>
              <a:defRPr/>
            </a:pPr>
            <a:r>
              <a:rPr lang="ja-JP" altLang="en-US"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健康状況の変化</a:t>
            </a:r>
            <a:endParaRPr lang="ja-JP" altLang="en-US"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344316" y="3117126"/>
            <a:ext cx="3578594" cy="354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V="1">
            <a:off x="344316" y="3737000"/>
            <a:ext cx="3578594" cy="2492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V="1">
            <a:off x="344316" y="4346313"/>
            <a:ext cx="3578594" cy="3227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V="1">
            <a:off x="344316" y="4962976"/>
            <a:ext cx="3578594" cy="2091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344316" y="5568279"/>
            <a:ext cx="3578594" cy="13345"/>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344316" y="6166010"/>
            <a:ext cx="3578594" cy="13345"/>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正方形/長方形 18"/>
          <p:cNvSpPr/>
          <p:nvPr/>
        </p:nvSpPr>
        <p:spPr>
          <a:xfrm>
            <a:off x="344316" y="3784296"/>
            <a:ext cx="1242145" cy="5396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latin typeface="Meiryo UI" panose="020B0604030504040204" pitchFamily="50" charset="-128"/>
                <a:ea typeface="Meiryo UI" panose="020B0604030504040204" pitchFamily="50" charset="-128"/>
              </a:rPr>
              <a:t>肥満</a:t>
            </a:r>
            <a:endParaRPr lang="en-US" altLang="ja-JP" sz="1400" dirty="0" smtClean="0">
              <a:latin typeface="Meiryo UI" panose="020B0604030504040204" pitchFamily="50" charset="-128"/>
              <a:ea typeface="Meiryo UI" panose="020B0604030504040204" pitchFamily="50" charset="-128"/>
            </a:endParaRPr>
          </a:p>
        </p:txBody>
      </p:sp>
      <p:sp>
        <p:nvSpPr>
          <p:cNvPr id="20" name="正方形/長方形 19"/>
          <p:cNvSpPr/>
          <p:nvPr/>
        </p:nvSpPr>
        <p:spPr>
          <a:xfrm>
            <a:off x="344316" y="4400959"/>
            <a:ext cx="1242145" cy="5396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latin typeface="Meiryo UI" panose="020B0604030504040204" pitchFamily="50" charset="-128"/>
                <a:ea typeface="Meiryo UI" panose="020B0604030504040204" pitchFamily="50" charset="-128"/>
              </a:rPr>
              <a:t>血圧</a:t>
            </a:r>
            <a:endParaRPr lang="en-US" altLang="ja-JP" sz="1400" dirty="0" smtClean="0">
              <a:latin typeface="Meiryo UI" panose="020B0604030504040204" pitchFamily="50" charset="-128"/>
              <a:ea typeface="Meiryo UI" panose="020B0604030504040204" pitchFamily="50" charset="-128"/>
            </a:endParaRPr>
          </a:p>
        </p:txBody>
      </p:sp>
      <p:sp>
        <p:nvSpPr>
          <p:cNvPr id="21" name="正方形/長方形 20"/>
          <p:cNvSpPr/>
          <p:nvPr/>
        </p:nvSpPr>
        <p:spPr>
          <a:xfrm>
            <a:off x="344316" y="5006262"/>
            <a:ext cx="441723" cy="5396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latin typeface="Meiryo UI" panose="020B0604030504040204" pitchFamily="50" charset="-128"/>
                <a:ea typeface="Meiryo UI" panose="020B0604030504040204" pitchFamily="50" charset="-128"/>
              </a:rPr>
              <a:t>血糖</a:t>
            </a:r>
            <a:endParaRPr lang="en-US" altLang="ja-JP" sz="1400" dirty="0" smtClean="0">
              <a:latin typeface="Meiryo UI" panose="020B0604030504040204" pitchFamily="50" charset="-128"/>
              <a:ea typeface="Meiryo UI" panose="020B0604030504040204" pitchFamily="50" charset="-128"/>
            </a:endParaRPr>
          </a:p>
        </p:txBody>
      </p:sp>
      <p:sp>
        <p:nvSpPr>
          <p:cNvPr id="22" name="正方形/長方形 21"/>
          <p:cNvSpPr/>
          <p:nvPr/>
        </p:nvSpPr>
        <p:spPr>
          <a:xfrm>
            <a:off x="344316" y="5603993"/>
            <a:ext cx="1242145" cy="5396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latin typeface="Meiryo UI" panose="020B0604030504040204" pitchFamily="50" charset="-128"/>
                <a:ea typeface="Meiryo UI" panose="020B0604030504040204" pitchFamily="50" charset="-128"/>
              </a:rPr>
              <a:t>脂質</a:t>
            </a:r>
            <a:endParaRPr lang="en-US" altLang="ja-JP" sz="1400" dirty="0" smtClean="0">
              <a:latin typeface="Meiryo UI" panose="020B0604030504040204" pitchFamily="50" charset="-128"/>
              <a:ea typeface="Meiryo UI" panose="020B0604030504040204" pitchFamily="50" charset="-128"/>
            </a:endParaRPr>
          </a:p>
        </p:txBody>
      </p:sp>
      <p:sp>
        <p:nvSpPr>
          <p:cNvPr id="23" name="正方形/長方形 22"/>
          <p:cNvSpPr/>
          <p:nvPr/>
        </p:nvSpPr>
        <p:spPr>
          <a:xfrm>
            <a:off x="344316" y="2555109"/>
            <a:ext cx="1242145" cy="5396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latin typeface="Meiryo UI" panose="020B0604030504040204" pitchFamily="50" charset="-128"/>
                <a:ea typeface="Meiryo UI" panose="020B0604030504040204" pitchFamily="50" charset="-128"/>
              </a:rPr>
              <a:t>積極的支援</a:t>
            </a:r>
            <a:endParaRPr lang="en-US" altLang="ja-JP" sz="1400" dirty="0" smtClean="0">
              <a:latin typeface="Meiryo UI" panose="020B0604030504040204" pitchFamily="50" charset="-128"/>
              <a:ea typeface="Meiryo UI" panose="020B0604030504040204" pitchFamily="50" charset="-128"/>
            </a:endParaRPr>
          </a:p>
        </p:txBody>
      </p:sp>
      <p:sp>
        <p:nvSpPr>
          <p:cNvPr id="24" name="正方形/長方形 23"/>
          <p:cNvSpPr/>
          <p:nvPr/>
        </p:nvSpPr>
        <p:spPr>
          <a:xfrm>
            <a:off x="344316" y="3174983"/>
            <a:ext cx="1242145" cy="5396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latin typeface="Meiryo UI" panose="020B0604030504040204" pitchFamily="50" charset="-128"/>
                <a:ea typeface="Meiryo UI" panose="020B0604030504040204" pitchFamily="50" charset="-128"/>
              </a:rPr>
              <a:t>動機付支援</a:t>
            </a:r>
            <a:endParaRPr lang="en-US" altLang="ja-JP" sz="1400" dirty="0" smtClean="0">
              <a:latin typeface="Meiryo UI" panose="020B0604030504040204" pitchFamily="50" charset="-128"/>
              <a:ea typeface="Meiryo UI" panose="020B0604030504040204" pitchFamily="50" charset="-128"/>
            </a:endParaRPr>
          </a:p>
        </p:txBody>
      </p:sp>
      <p:sp>
        <p:nvSpPr>
          <p:cNvPr id="25" name="正方形/長方形 24"/>
          <p:cNvSpPr/>
          <p:nvPr/>
        </p:nvSpPr>
        <p:spPr>
          <a:xfrm>
            <a:off x="344316" y="6201720"/>
            <a:ext cx="1242145" cy="5396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Meiryo UI" panose="020B0604030504040204" pitchFamily="50" charset="-128"/>
                <a:ea typeface="Meiryo UI" panose="020B0604030504040204" pitchFamily="50" charset="-128"/>
              </a:rPr>
              <a:t>肝機能</a:t>
            </a:r>
            <a:endParaRPr lang="ja-JP" altLang="en-US" sz="1400" dirty="0" smtClean="0">
              <a:latin typeface="Meiryo UI" panose="020B0604030504040204" pitchFamily="50" charset="-128"/>
              <a:ea typeface="Meiryo UI" panose="020B0604030504040204" pitchFamily="50" charset="-128"/>
            </a:endParaRPr>
          </a:p>
        </p:txBody>
      </p:sp>
      <p:sp>
        <p:nvSpPr>
          <p:cNvPr id="26" name="正方形/長方形 25"/>
          <p:cNvSpPr/>
          <p:nvPr/>
        </p:nvSpPr>
        <p:spPr>
          <a:xfrm>
            <a:off x="820378" y="5019897"/>
            <a:ext cx="766083" cy="23577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latin typeface="Meiryo UI" panose="020B0604030504040204" pitchFamily="50" charset="-128"/>
                <a:ea typeface="Meiryo UI" panose="020B0604030504040204" pitchFamily="50" charset="-128"/>
              </a:rPr>
              <a:t>血糖</a:t>
            </a:r>
            <a:endParaRPr lang="en-US" altLang="ja-JP" sz="1400" dirty="0" smtClean="0">
              <a:latin typeface="Meiryo UI" panose="020B0604030504040204" pitchFamily="50" charset="-128"/>
              <a:ea typeface="Meiryo UI" panose="020B0604030504040204" pitchFamily="50" charset="-128"/>
            </a:endParaRPr>
          </a:p>
        </p:txBody>
      </p:sp>
      <p:sp>
        <p:nvSpPr>
          <p:cNvPr id="27" name="正方形/長方形 26"/>
          <p:cNvSpPr/>
          <p:nvPr/>
        </p:nvSpPr>
        <p:spPr>
          <a:xfrm>
            <a:off x="820378" y="5295784"/>
            <a:ext cx="766083" cy="23577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400" dirty="0" smtClean="0">
                <a:latin typeface="Meiryo UI" panose="020B0604030504040204" pitchFamily="50" charset="-128"/>
                <a:ea typeface="Meiryo UI" panose="020B0604030504040204" pitchFamily="50" charset="-128"/>
              </a:rPr>
              <a:t>血糖</a:t>
            </a:r>
            <a:r>
              <a:rPr lang="en-US" altLang="ja-JP" sz="1400" dirty="0" smtClean="0">
                <a:latin typeface="Meiryo UI" panose="020B0604030504040204" pitchFamily="50" charset="-128"/>
                <a:ea typeface="Meiryo UI" panose="020B0604030504040204" pitchFamily="50" charset="-128"/>
              </a:rPr>
              <a:t>(Ⅱ)</a:t>
            </a:r>
          </a:p>
        </p:txBody>
      </p:sp>
      <p:grpSp>
        <p:nvGrpSpPr>
          <p:cNvPr id="28" name="グループ化 27"/>
          <p:cNvGrpSpPr/>
          <p:nvPr/>
        </p:nvGrpSpPr>
        <p:grpSpPr>
          <a:xfrm>
            <a:off x="2062986" y="2178183"/>
            <a:ext cx="1642317" cy="380443"/>
            <a:chOff x="1839682" y="1785880"/>
            <a:chExt cx="5325783" cy="451074"/>
          </a:xfrm>
        </p:grpSpPr>
        <p:sp>
          <p:nvSpPr>
            <p:cNvPr id="29" name="正方形/長方形 28">
              <a:extLst>
                <a:ext uri="{FF2B5EF4-FFF2-40B4-BE49-F238E27FC236}">
                  <a16:creationId xmlns:a16="http://schemas.microsoft.com/office/drawing/2014/main" xmlns="" id="{2CEB3223-FD6D-4348-8EB4-D5B0A6D7B944}"/>
                </a:ext>
              </a:extLst>
            </p:cNvPr>
            <p:cNvSpPr/>
            <p:nvPr/>
          </p:nvSpPr>
          <p:spPr>
            <a:xfrm>
              <a:off x="1839682" y="1785880"/>
              <a:ext cx="1766025" cy="451074"/>
            </a:xfrm>
            <a:prstGeom prst="rect">
              <a:avLst/>
            </a:prstGeom>
            <a:noFill/>
            <a:ln w="12700">
              <a:noFill/>
            </a:ln>
          </p:spPr>
          <p:txBody>
            <a:bodyPr rot="0" spcFirstLastPara="0" vertOverflow="overflow" horzOverflow="overflow" vert="horz" wrap="none" lIns="66462" tIns="66462" rIns="66462" bIns="66462" numCol="1" spcCol="0" rtlCol="0" fromWordArt="0" anchor="b" anchorCtr="0" forceAA="0" compatLnSpc="1">
              <a:prstTxWarp prst="textNoShape">
                <a:avLst/>
              </a:prstTxWarp>
              <a:spAutoFit/>
            </a:bodyPr>
            <a:lstStyle/>
            <a:p>
              <a:pPr algn="ctr" defTabSz="961316">
                <a:spcAft>
                  <a:spcPts val="185"/>
                </a:spcAft>
                <a:defRPr/>
              </a:pPr>
              <a:r>
                <a:rPr lang="ja-JP" altLang="en-US" sz="160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男性</a:t>
              </a:r>
              <a:endParaRPr lang="ja-JP" altLang="en-US" sz="160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a:extLst>
                <a:ext uri="{FF2B5EF4-FFF2-40B4-BE49-F238E27FC236}">
                  <a16:creationId xmlns:a16="http://schemas.microsoft.com/office/drawing/2014/main" xmlns="" id="{2CEB3223-FD6D-4348-8EB4-D5B0A6D7B944}"/>
                </a:ext>
              </a:extLst>
            </p:cNvPr>
            <p:cNvSpPr/>
            <p:nvPr/>
          </p:nvSpPr>
          <p:spPr>
            <a:xfrm>
              <a:off x="5399440" y="1785880"/>
              <a:ext cx="1766025" cy="451074"/>
            </a:xfrm>
            <a:prstGeom prst="rect">
              <a:avLst/>
            </a:prstGeom>
            <a:noFill/>
            <a:ln w="12700">
              <a:noFill/>
            </a:ln>
          </p:spPr>
          <p:txBody>
            <a:bodyPr rot="0" spcFirstLastPara="0" vertOverflow="overflow" horzOverflow="overflow" vert="horz" wrap="none" lIns="66462" tIns="66462" rIns="66462" bIns="66462" numCol="1" spcCol="0" rtlCol="0" fromWordArt="0" anchor="b" anchorCtr="0" forceAA="0" compatLnSpc="1">
              <a:prstTxWarp prst="textNoShape">
                <a:avLst/>
              </a:prstTxWarp>
              <a:spAutoFit/>
            </a:bodyPr>
            <a:lstStyle/>
            <a:p>
              <a:pPr algn="ctr" defTabSz="961316">
                <a:spcAft>
                  <a:spcPts val="185"/>
                </a:spcAft>
                <a:defRPr/>
              </a:pPr>
              <a:r>
                <a:rPr lang="ja-JP" altLang="en-US" sz="160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女性</a:t>
              </a:r>
              <a:endParaRPr lang="ja-JP" altLang="en-US" sz="160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1" name="角丸四角形 30"/>
          <p:cNvSpPr/>
          <p:nvPr/>
        </p:nvSpPr>
        <p:spPr>
          <a:xfrm>
            <a:off x="1790507" y="2549431"/>
            <a:ext cx="1021407" cy="51302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rPr>
              <a:t>悪化</a:t>
            </a:r>
            <a:endParaRPr kumimoji="1" lang="ja-JP" altLang="en-US" sz="2400" b="1" dirty="0">
              <a:solidFill>
                <a:schemeClr val="bg1"/>
              </a:solidFill>
              <a:latin typeface="Meiryo UI" panose="020B0604030504040204" pitchFamily="50" charset="-128"/>
              <a:ea typeface="Meiryo UI" panose="020B0604030504040204" pitchFamily="50" charset="-128"/>
            </a:endParaRPr>
          </a:p>
        </p:txBody>
      </p:sp>
      <p:sp>
        <p:nvSpPr>
          <p:cNvPr id="32" name="角丸四角形 31"/>
          <p:cNvSpPr/>
          <p:nvPr/>
        </p:nvSpPr>
        <p:spPr>
          <a:xfrm>
            <a:off x="1790507" y="3196375"/>
            <a:ext cx="2141256" cy="498059"/>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rPr>
              <a:t>悪化</a:t>
            </a:r>
          </a:p>
        </p:txBody>
      </p:sp>
      <p:sp>
        <p:nvSpPr>
          <p:cNvPr id="33" name="角丸四角形 32"/>
          <p:cNvSpPr/>
          <p:nvPr/>
        </p:nvSpPr>
        <p:spPr>
          <a:xfrm>
            <a:off x="1790506" y="3794413"/>
            <a:ext cx="2141257" cy="51302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rPr>
              <a:t>悪化</a:t>
            </a:r>
          </a:p>
        </p:txBody>
      </p:sp>
      <p:sp>
        <p:nvSpPr>
          <p:cNvPr id="34" name="角丸四角形 33"/>
          <p:cNvSpPr/>
          <p:nvPr/>
        </p:nvSpPr>
        <p:spPr>
          <a:xfrm>
            <a:off x="1790506" y="4390022"/>
            <a:ext cx="2141257" cy="51302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rPr>
              <a:t>悪化</a:t>
            </a:r>
          </a:p>
        </p:txBody>
      </p:sp>
      <p:sp>
        <p:nvSpPr>
          <p:cNvPr id="36" name="角丸四角形 35"/>
          <p:cNvSpPr/>
          <p:nvPr/>
        </p:nvSpPr>
        <p:spPr>
          <a:xfrm>
            <a:off x="1790506" y="5609228"/>
            <a:ext cx="2141257" cy="51302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rPr>
              <a:t>悪化</a:t>
            </a:r>
          </a:p>
        </p:txBody>
      </p:sp>
      <p:sp>
        <p:nvSpPr>
          <p:cNvPr id="38" name="角丸四角形 37"/>
          <p:cNvSpPr/>
          <p:nvPr/>
        </p:nvSpPr>
        <p:spPr>
          <a:xfrm>
            <a:off x="1767235" y="5013175"/>
            <a:ext cx="2141257" cy="527499"/>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悪化</a:t>
            </a:r>
          </a:p>
        </p:txBody>
      </p:sp>
      <p:sp>
        <p:nvSpPr>
          <p:cNvPr id="40" name="正方形/長方形 39">
            <a:extLst>
              <a:ext uri="{FF2B5EF4-FFF2-40B4-BE49-F238E27FC236}">
                <a16:creationId xmlns:a16="http://schemas.microsoft.com/office/drawing/2014/main" xmlns="" id="{2CEB3223-FD6D-4348-8EB4-D5B0A6D7B944}"/>
              </a:ext>
            </a:extLst>
          </p:cNvPr>
          <p:cNvSpPr/>
          <p:nvPr/>
        </p:nvSpPr>
        <p:spPr>
          <a:xfrm>
            <a:off x="5989602" y="1854567"/>
            <a:ext cx="1708372" cy="411221"/>
          </a:xfrm>
          <a:prstGeom prst="rect">
            <a:avLst/>
          </a:prstGeom>
          <a:noFill/>
          <a:ln w="12700">
            <a:noFill/>
          </a:ln>
        </p:spPr>
        <p:txBody>
          <a:bodyPr rot="0" spcFirstLastPara="0" vertOverflow="overflow" horzOverflow="overflow" vert="horz" wrap="none" lIns="66462" tIns="66462" rIns="66462" bIns="66462" numCol="1" spcCol="0" rtlCol="0" fromWordArt="0" anchor="b" anchorCtr="0" forceAA="0" compatLnSpc="1">
            <a:prstTxWarp prst="textNoShape">
              <a:avLst/>
            </a:prstTxWarp>
            <a:spAutoFit/>
          </a:bodyPr>
          <a:lstStyle/>
          <a:p>
            <a:pPr algn="ctr" defTabSz="961316">
              <a:spcAft>
                <a:spcPts val="185"/>
              </a:spcAft>
              <a:defRPr/>
            </a:pPr>
            <a:r>
              <a:rPr lang="ja-JP" altLang="en-US"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生活習慣の変化</a:t>
            </a:r>
            <a:endParaRPr lang="ja-JP" altLang="en-US"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4224218" y="4214342"/>
            <a:ext cx="2094580" cy="26654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latin typeface="Meiryo UI" panose="020B0604030504040204" pitchFamily="50" charset="-128"/>
                <a:ea typeface="Meiryo UI" panose="020B0604030504040204" pitchFamily="50" charset="-128"/>
              </a:rPr>
              <a:t>適切な食事習慣</a:t>
            </a:r>
            <a:endParaRPr lang="en-US" altLang="ja-JP" sz="1300" dirty="0" smtClean="0">
              <a:latin typeface="Meiryo UI" panose="020B0604030504040204" pitchFamily="50" charset="-128"/>
              <a:ea typeface="Meiryo UI" panose="020B0604030504040204" pitchFamily="50" charset="-128"/>
            </a:endParaRPr>
          </a:p>
        </p:txBody>
      </p:sp>
      <p:sp>
        <p:nvSpPr>
          <p:cNvPr id="42" name="正方形/長方形 41"/>
          <p:cNvSpPr/>
          <p:nvPr/>
        </p:nvSpPr>
        <p:spPr>
          <a:xfrm>
            <a:off x="4221605" y="5476708"/>
            <a:ext cx="2094580" cy="26654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latin typeface="Meiryo UI" panose="020B0604030504040204" pitchFamily="50" charset="-128"/>
                <a:ea typeface="Meiryo UI" panose="020B0604030504040204" pitchFamily="50" charset="-128"/>
              </a:rPr>
              <a:t>適切な飲酒</a:t>
            </a:r>
            <a:endParaRPr lang="en-US" altLang="ja-JP" sz="1300" dirty="0" smtClean="0">
              <a:latin typeface="Meiryo UI" panose="020B0604030504040204" pitchFamily="50" charset="-128"/>
              <a:ea typeface="Meiryo UI" panose="020B0604030504040204" pitchFamily="50" charset="-128"/>
            </a:endParaRPr>
          </a:p>
        </p:txBody>
      </p:sp>
      <p:sp>
        <p:nvSpPr>
          <p:cNvPr id="43" name="正方形/長方形 42"/>
          <p:cNvSpPr/>
          <p:nvPr/>
        </p:nvSpPr>
        <p:spPr>
          <a:xfrm>
            <a:off x="4221605" y="6444460"/>
            <a:ext cx="2094580" cy="26654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latin typeface="Meiryo UI" panose="020B0604030504040204" pitchFamily="50" charset="-128"/>
                <a:ea typeface="Meiryo UI" panose="020B0604030504040204" pitchFamily="50" charset="-128"/>
              </a:rPr>
              <a:t>適切な睡眠</a:t>
            </a:r>
            <a:endParaRPr lang="en-US" altLang="ja-JP" sz="1300" dirty="0" smtClean="0">
              <a:latin typeface="Meiryo UI" panose="020B0604030504040204" pitchFamily="50" charset="-128"/>
              <a:ea typeface="Meiryo UI" panose="020B0604030504040204" pitchFamily="50" charset="-128"/>
            </a:endParaRPr>
          </a:p>
        </p:txBody>
      </p:sp>
      <p:sp>
        <p:nvSpPr>
          <p:cNvPr id="44" name="正方形/長方形 43"/>
          <p:cNvSpPr/>
          <p:nvPr/>
        </p:nvSpPr>
        <p:spPr>
          <a:xfrm>
            <a:off x="4221605" y="2573461"/>
            <a:ext cx="2094580" cy="26654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latin typeface="Meiryo UI" panose="020B0604030504040204" pitchFamily="50" charset="-128"/>
                <a:ea typeface="Meiryo UI" panose="020B0604030504040204" pitchFamily="50" charset="-128"/>
              </a:rPr>
              <a:t>非喫煙</a:t>
            </a:r>
            <a:endParaRPr lang="en-US" altLang="ja-JP" sz="1300" dirty="0" smtClean="0">
              <a:latin typeface="Meiryo UI" panose="020B0604030504040204" pitchFamily="50" charset="-128"/>
              <a:ea typeface="Meiryo UI" panose="020B0604030504040204" pitchFamily="50" charset="-128"/>
            </a:endParaRPr>
          </a:p>
        </p:txBody>
      </p:sp>
      <p:sp>
        <p:nvSpPr>
          <p:cNvPr id="46" name="正方形/長方形 45"/>
          <p:cNvSpPr/>
          <p:nvPr/>
        </p:nvSpPr>
        <p:spPr>
          <a:xfrm>
            <a:off x="4221605" y="2896044"/>
            <a:ext cx="2094580" cy="26654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latin typeface="Meiryo UI" panose="020B0604030504040204" pitchFamily="50" charset="-128"/>
                <a:ea typeface="Meiryo UI" panose="020B0604030504040204" pitchFamily="50" charset="-128"/>
              </a:rPr>
              <a:t>適切な運動習慣</a:t>
            </a:r>
            <a:endParaRPr lang="en-US" altLang="ja-JP" sz="1300" dirty="0" smtClean="0">
              <a:latin typeface="Meiryo UI" panose="020B0604030504040204" pitchFamily="50" charset="-128"/>
              <a:ea typeface="Meiryo UI" panose="020B0604030504040204" pitchFamily="50" charset="-128"/>
            </a:endParaRPr>
          </a:p>
        </p:txBody>
      </p:sp>
      <p:sp>
        <p:nvSpPr>
          <p:cNvPr id="47" name="正方形/長方形 46"/>
          <p:cNvSpPr/>
          <p:nvPr/>
        </p:nvSpPr>
        <p:spPr>
          <a:xfrm>
            <a:off x="4627221" y="3218627"/>
            <a:ext cx="1688964" cy="2665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en-US" altLang="ja-JP" sz="1300" dirty="0" smtClean="0">
                <a:solidFill>
                  <a:schemeClr val="tx1"/>
                </a:solidFill>
                <a:latin typeface="Meiryo UI" panose="020B0604030504040204" pitchFamily="50" charset="-128"/>
                <a:ea typeface="Meiryo UI" panose="020B0604030504040204" pitchFamily="50" charset="-128"/>
              </a:rPr>
              <a:t>30</a:t>
            </a:r>
            <a:r>
              <a:rPr lang="ja-JP" altLang="en-US" sz="1300" dirty="0" smtClean="0">
                <a:solidFill>
                  <a:schemeClr val="tx1"/>
                </a:solidFill>
                <a:latin typeface="Meiryo UI" panose="020B0604030504040204" pitchFamily="50" charset="-128"/>
                <a:ea typeface="Meiryo UI" panose="020B0604030504040204" pitchFamily="50" charset="-128"/>
              </a:rPr>
              <a:t>分以上の運動</a:t>
            </a:r>
            <a:endParaRPr lang="ja-JP" altLang="en-US" sz="1300" dirty="0">
              <a:solidFill>
                <a:schemeClr val="tx1"/>
              </a:solidFill>
              <a:latin typeface="Meiryo UI" panose="020B0604030504040204" pitchFamily="50" charset="-128"/>
              <a:ea typeface="Meiryo UI" panose="020B0604030504040204" pitchFamily="50" charset="-128"/>
            </a:endParaRPr>
          </a:p>
        </p:txBody>
      </p:sp>
      <p:sp>
        <p:nvSpPr>
          <p:cNvPr id="48" name="正方形/長方形 47"/>
          <p:cNvSpPr/>
          <p:nvPr/>
        </p:nvSpPr>
        <p:spPr>
          <a:xfrm>
            <a:off x="4627221" y="3541210"/>
            <a:ext cx="1688964" cy="2665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en-US" altLang="ja-JP" sz="1300" dirty="0" smtClean="0">
                <a:solidFill>
                  <a:schemeClr val="tx1"/>
                </a:solidFill>
                <a:latin typeface="Meiryo UI" panose="020B0604030504040204" pitchFamily="50" charset="-128"/>
                <a:ea typeface="Meiryo UI" panose="020B0604030504040204" pitchFamily="50" charset="-128"/>
              </a:rPr>
              <a:t>1</a:t>
            </a:r>
            <a:r>
              <a:rPr lang="ja-JP" altLang="en-US" sz="1300" dirty="0" smtClean="0">
                <a:solidFill>
                  <a:schemeClr val="tx1"/>
                </a:solidFill>
                <a:latin typeface="Meiryo UI" panose="020B0604030504040204" pitchFamily="50" charset="-128"/>
                <a:ea typeface="Meiryo UI" panose="020B0604030504040204" pitchFamily="50" charset="-128"/>
              </a:rPr>
              <a:t>時間以上の</a:t>
            </a:r>
            <a:r>
              <a:rPr lang="ja-JP" altLang="en-US" sz="1300" dirty="0">
                <a:solidFill>
                  <a:schemeClr val="tx1"/>
                </a:solidFill>
                <a:latin typeface="Meiryo UI" panose="020B0604030504040204" pitchFamily="50" charset="-128"/>
                <a:ea typeface="Meiryo UI" panose="020B0604030504040204" pitchFamily="50" charset="-128"/>
              </a:rPr>
              <a:t>活動</a:t>
            </a:r>
          </a:p>
        </p:txBody>
      </p:sp>
      <p:sp>
        <p:nvSpPr>
          <p:cNvPr id="49" name="正方形/長方形 48"/>
          <p:cNvSpPr/>
          <p:nvPr/>
        </p:nvSpPr>
        <p:spPr>
          <a:xfrm>
            <a:off x="4627221" y="3863793"/>
            <a:ext cx="1688964" cy="2665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ja-JP" altLang="en-US" sz="1300" dirty="0" smtClean="0">
                <a:solidFill>
                  <a:schemeClr val="tx1"/>
                </a:solidFill>
                <a:latin typeface="Meiryo UI" panose="020B0604030504040204" pitchFamily="50" charset="-128"/>
                <a:ea typeface="Meiryo UI" panose="020B0604030504040204" pitchFamily="50" charset="-128"/>
              </a:rPr>
              <a:t>歩く速度が速い</a:t>
            </a:r>
            <a:endParaRPr lang="ja-JP" altLang="en-US" sz="1300" dirty="0">
              <a:solidFill>
                <a:schemeClr val="tx1"/>
              </a:solidFill>
              <a:latin typeface="Meiryo UI" panose="020B0604030504040204" pitchFamily="50" charset="-128"/>
              <a:ea typeface="Meiryo UI" panose="020B0604030504040204" pitchFamily="50" charset="-128"/>
            </a:endParaRPr>
          </a:p>
        </p:txBody>
      </p:sp>
      <p:sp>
        <p:nvSpPr>
          <p:cNvPr id="50" name="正方形/長方形 49"/>
          <p:cNvSpPr/>
          <p:nvPr/>
        </p:nvSpPr>
        <p:spPr>
          <a:xfrm>
            <a:off x="4627221" y="4508959"/>
            <a:ext cx="1688964" cy="2665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ja-JP" altLang="en-US" sz="1300" dirty="0" smtClean="0">
                <a:solidFill>
                  <a:schemeClr val="tx1"/>
                </a:solidFill>
                <a:latin typeface="Meiryo UI" panose="020B0604030504040204" pitchFamily="50" charset="-128"/>
                <a:ea typeface="Meiryo UI" panose="020B0604030504040204" pitchFamily="50" charset="-128"/>
              </a:rPr>
              <a:t>食べる速度</a:t>
            </a:r>
            <a:endParaRPr lang="ja-JP" altLang="en-US" sz="1300" dirty="0">
              <a:solidFill>
                <a:schemeClr val="tx1"/>
              </a:solidFill>
              <a:latin typeface="Meiryo UI" panose="020B0604030504040204" pitchFamily="50" charset="-128"/>
              <a:ea typeface="Meiryo UI" panose="020B0604030504040204" pitchFamily="50" charset="-128"/>
            </a:endParaRPr>
          </a:p>
        </p:txBody>
      </p:sp>
      <p:sp>
        <p:nvSpPr>
          <p:cNvPr id="51" name="正方形/長方形 50"/>
          <p:cNvSpPr/>
          <p:nvPr/>
        </p:nvSpPr>
        <p:spPr>
          <a:xfrm>
            <a:off x="4627221" y="4831542"/>
            <a:ext cx="1688964" cy="2665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ja-JP" altLang="en-US" sz="1300" dirty="0">
                <a:solidFill>
                  <a:schemeClr val="tx1"/>
                </a:solidFill>
                <a:latin typeface="Meiryo UI" panose="020B0604030504040204" pitchFamily="50" charset="-128"/>
                <a:ea typeface="Meiryo UI" panose="020B0604030504040204" pitchFamily="50" charset="-128"/>
              </a:rPr>
              <a:t>就寝前飲食しない</a:t>
            </a:r>
          </a:p>
        </p:txBody>
      </p:sp>
      <p:sp>
        <p:nvSpPr>
          <p:cNvPr id="52" name="正方形/長方形 51"/>
          <p:cNvSpPr/>
          <p:nvPr/>
        </p:nvSpPr>
        <p:spPr>
          <a:xfrm>
            <a:off x="4627221" y="5154125"/>
            <a:ext cx="1688964" cy="2665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ja-JP" altLang="en-US" sz="1300" dirty="0">
                <a:solidFill>
                  <a:schemeClr val="tx1"/>
                </a:solidFill>
                <a:latin typeface="Meiryo UI" panose="020B0604030504040204" pitchFamily="50" charset="-128"/>
                <a:ea typeface="Meiryo UI" panose="020B0604030504040204" pitchFamily="50" charset="-128"/>
              </a:rPr>
              <a:t>朝食を抜かない</a:t>
            </a:r>
          </a:p>
        </p:txBody>
      </p:sp>
      <p:sp>
        <p:nvSpPr>
          <p:cNvPr id="53" name="正方形/長方形 52"/>
          <p:cNvSpPr/>
          <p:nvPr/>
        </p:nvSpPr>
        <p:spPr>
          <a:xfrm>
            <a:off x="4627221" y="5799291"/>
            <a:ext cx="1688964" cy="2665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ja-JP" altLang="en-US" sz="1300" dirty="0" smtClean="0">
                <a:solidFill>
                  <a:schemeClr val="tx1"/>
                </a:solidFill>
                <a:latin typeface="Meiryo UI" panose="020B0604030504040204" pitchFamily="50" charset="-128"/>
                <a:ea typeface="Meiryo UI" panose="020B0604030504040204" pitchFamily="50" charset="-128"/>
              </a:rPr>
              <a:t>毎日飲酒しない</a:t>
            </a:r>
            <a:endParaRPr lang="ja-JP" altLang="en-US" sz="1300" dirty="0">
              <a:solidFill>
                <a:schemeClr val="tx1"/>
              </a:solidFill>
              <a:latin typeface="Meiryo UI" panose="020B0604030504040204" pitchFamily="50" charset="-128"/>
              <a:ea typeface="Meiryo UI" panose="020B0604030504040204" pitchFamily="50" charset="-128"/>
            </a:endParaRPr>
          </a:p>
        </p:txBody>
      </p:sp>
      <p:sp>
        <p:nvSpPr>
          <p:cNvPr id="54" name="正方形/長方形 53"/>
          <p:cNvSpPr/>
          <p:nvPr/>
        </p:nvSpPr>
        <p:spPr>
          <a:xfrm>
            <a:off x="4627221" y="6121874"/>
            <a:ext cx="1688964" cy="2665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en-US" altLang="ja-JP" sz="1300" dirty="0" smtClean="0">
                <a:solidFill>
                  <a:schemeClr val="tx1"/>
                </a:solidFill>
                <a:latin typeface="Meiryo UI" panose="020B0604030504040204" pitchFamily="50" charset="-128"/>
                <a:ea typeface="Meiryo UI" panose="020B0604030504040204" pitchFamily="50" charset="-128"/>
              </a:rPr>
              <a:t>1</a:t>
            </a:r>
            <a:r>
              <a:rPr lang="ja-JP" altLang="en-US" sz="1300" dirty="0" smtClean="0">
                <a:solidFill>
                  <a:schemeClr val="tx1"/>
                </a:solidFill>
                <a:latin typeface="Meiryo UI" panose="020B0604030504040204" pitchFamily="50" charset="-128"/>
                <a:ea typeface="Meiryo UI" panose="020B0604030504040204" pitchFamily="50" charset="-128"/>
              </a:rPr>
              <a:t>時間以上の</a:t>
            </a:r>
            <a:r>
              <a:rPr lang="ja-JP" altLang="en-US" sz="1300" dirty="0">
                <a:solidFill>
                  <a:schemeClr val="tx1"/>
                </a:solidFill>
                <a:latin typeface="Meiryo UI" panose="020B0604030504040204" pitchFamily="50" charset="-128"/>
                <a:ea typeface="Meiryo UI" panose="020B0604030504040204" pitchFamily="50" charset="-128"/>
              </a:rPr>
              <a:t>活動</a:t>
            </a:r>
          </a:p>
        </p:txBody>
      </p:sp>
      <p:sp>
        <p:nvSpPr>
          <p:cNvPr id="55" name="正方形/長方形 54"/>
          <p:cNvSpPr/>
          <p:nvPr/>
        </p:nvSpPr>
        <p:spPr>
          <a:xfrm>
            <a:off x="4221605" y="3117127"/>
            <a:ext cx="335901" cy="10082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300" dirty="0" smtClean="0">
              <a:latin typeface="Meiryo UI" panose="020B0604030504040204" pitchFamily="50" charset="-128"/>
              <a:ea typeface="Meiryo UI" panose="020B0604030504040204" pitchFamily="50" charset="-128"/>
            </a:endParaRPr>
          </a:p>
        </p:txBody>
      </p:sp>
      <p:sp>
        <p:nvSpPr>
          <p:cNvPr id="56" name="正方形/長方形 55"/>
          <p:cNvSpPr/>
          <p:nvPr/>
        </p:nvSpPr>
        <p:spPr>
          <a:xfrm>
            <a:off x="4221605" y="4390022"/>
            <a:ext cx="335901" cy="100655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300" dirty="0" smtClean="0">
              <a:latin typeface="Meiryo UI" panose="020B0604030504040204" pitchFamily="50" charset="-128"/>
              <a:ea typeface="Meiryo UI" panose="020B0604030504040204" pitchFamily="50" charset="-128"/>
            </a:endParaRPr>
          </a:p>
        </p:txBody>
      </p:sp>
      <p:sp>
        <p:nvSpPr>
          <p:cNvPr id="57" name="正方形/長方形 56"/>
          <p:cNvSpPr/>
          <p:nvPr/>
        </p:nvSpPr>
        <p:spPr>
          <a:xfrm>
            <a:off x="4221605" y="5609228"/>
            <a:ext cx="335901" cy="76514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300" dirty="0" smtClean="0">
              <a:latin typeface="Meiryo UI" panose="020B0604030504040204" pitchFamily="50" charset="-128"/>
              <a:ea typeface="Meiryo UI" panose="020B0604030504040204" pitchFamily="50" charset="-128"/>
            </a:endParaRPr>
          </a:p>
        </p:txBody>
      </p:sp>
      <p:sp>
        <p:nvSpPr>
          <p:cNvPr id="58" name="角丸四角形 57"/>
          <p:cNvSpPr/>
          <p:nvPr/>
        </p:nvSpPr>
        <p:spPr>
          <a:xfrm>
            <a:off x="6357332" y="2573460"/>
            <a:ext cx="2598024" cy="266543"/>
          </a:xfrm>
          <a:prstGeom prst="roundRect">
            <a:avLst>
              <a:gd name="adj" fmla="val 50000"/>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2000" b="1" dirty="0" smtClean="0">
                <a:solidFill>
                  <a:schemeClr val="bg1"/>
                </a:solidFill>
                <a:latin typeface="Meiryo UI" panose="020B0604030504040204" pitchFamily="50" charset="-128"/>
                <a:ea typeface="Meiryo UI" panose="020B0604030504040204" pitchFamily="50" charset="-128"/>
              </a:rPr>
              <a:t>改善</a:t>
            </a:r>
            <a:endParaRPr kumimoji="1" lang="ja-JP" altLang="en-US" sz="2000" b="1" dirty="0">
              <a:solidFill>
                <a:schemeClr val="bg1"/>
              </a:solidFill>
              <a:latin typeface="Meiryo UI" panose="020B0604030504040204" pitchFamily="50" charset="-128"/>
              <a:ea typeface="Meiryo UI" panose="020B0604030504040204" pitchFamily="50" charset="-128"/>
            </a:endParaRPr>
          </a:p>
        </p:txBody>
      </p:sp>
      <p:sp>
        <p:nvSpPr>
          <p:cNvPr id="59" name="角丸四角形 58"/>
          <p:cNvSpPr/>
          <p:nvPr/>
        </p:nvSpPr>
        <p:spPr>
          <a:xfrm>
            <a:off x="6357332" y="2895018"/>
            <a:ext cx="2593997" cy="275230"/>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000" b="1" dirty="0">
                <a:solidFill>
                  <a:schemeClr val="bg1"/>
                </a:solidFill>
                <a:latin typeface="Meiryo UI" panose="020B0604030504040204" pitchFamily="50" charset="-128"/>
                <a:ea typeface="Meiryo UI" panose="020B0604030504040204" pitchFamily="50" charset="-128"/>
              </a:rPr>
              <a:t>悪化</a:t>
            </a:r>
          </a:p>
        </p:txBody>
      </p:sp>
      <p:sp>
        <p:nvSpPr>
          <p:cNvPr id="60" name="角丸四角形 59"/>
          <p:cNvSpPr/>
          <p:nvPr/>
        </p:nvSpPr>
        <p:spPr>
          <a:xfrm>
            <a:off x="6357332" y="4183333"/>
            <a:ext cx="2598024" cy="1231400"/>
          </a:xfrm>
          <a:prstGeom prst="roundRect">
            <a:avLst>
              <a:gd name="adj" fmla="val 21860"/>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2000" b="1" dirty="0" smtClean="0">
                <a:solidFill>
                  <a:schemeClr val="bg1"/>
                </a:solidFill>
                <a:latin typeface="Meiryo UI" panose="020B0604030504040204" pitchFamily="50" charset="-128"/>
                <a:ea typeface="Meiryo UI" panose="020B0604030504040204" pitchFamily="50" charset="-128"/>
              </a:rPr>
              <a:t>改善</a:t>
            </a:r>
            <a:endParaRPr kumimoji="1" lang="ja-JP" altLang="en-US" sz="2000" b="1" dirty="0">
              <a:solidFill>
                <a:schemeClr val="bg1"/>
              </a:solidFill>
              <a:latin typeface="Meiryo UI" panose="020B0604030504040204" pitchFamily="50" charset="-128"/>
              <a:ea typeface="Meiryo UI" panose="020B0604030504040204" pitchFamily="50" charset="-128"/>
            </a:endParaRPr>
          </a:p>
        </p:txBody>
      </p:sp>
      <p:sp>
        <p:nvSpPr>
          <p:cNvPr id="63" name="角丸四角形 62"/>
          <p:cNvSpPr/>
          <p:nvPr/>
        </p:nvSpPr>
        <p:spPr>
          <a:xfrm>
            <a:off x="7725876" y="5809277"/>
            <a:ext cx="1229480" cy="552907"/>
          </a:xfrm>
          <a:prstGeom prst="roundRect">
            <a:avLst>
              <a:gd name="adj" fmla="val 18738"/>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000" b="1" dirty="0">
                <a:solidFill>
                  <a:schemeClr val="bg1"/>
                </a:solidFill>
                <a:latin typeface="Meiryo UI" panose="020B0604030504040204" pitchFamily="50" charset="-128"/>
                <a:ea typeface="Meiryo UI" panose="020B0604030504040204" pitchFamily="50" charset="-128"/>
              </a:rPr>
              <a:t>改善</a:t>
            </a:r>
          </a:p>
        </p:txBody>
      </p:sp>
      <p:sp>
        <p:nvSpPr>
          <p:cNvPr id="64" name="角丸四角形 63"/>
          <p:cNvSpPr/>
          <p:nvPr/>
        </p:nvSpPr>
        <p:spPr>
          <a:xfrm>
            <a:off x="6357332" y="6429650"/>
            <a:ext cx="2598024" cy="266543"/>
          </a:xfrm>
          <a:prstGeom prst="roundRect">
            <a:avLst>
              <a:gd name="adj" fmla="val 50000"/>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000" b="1" dirty="0">
                <a:solidFill>
                  <a:schemeClr val="bg1"/>
                </a:solidFill>
                <a:latin typeface="Meiryo UI" panose="020B0604030504040204" pitchFamily="50" charset="-128"/>
                <a:ea typeface="Meiryo UI" panose="020B0604030504040204" pitchFamily="50" charset="-128"/>
              </a:rPr>
              <a:t>改善</a:t>
            </a:r>
          </a:p>
        </p:txBody>
      </p:sp>
      <p:grpSp>
        <p:nvGrpSpPr>
          <p:cNvPr id="65" name="グループ化 64"/>
          <p:cNvGrpSpPr/>
          <p:nvPr/>
        </p:nvGrpSpPr>
        <p:grpSpPr>
          <a:xfrm>
            <a:off x="4594114" y="3164187"/>
            <a:ext cx="4802422" cy="3539321"/>
            <a:chOff x="4064718" y="2891106"/>
            <a:chExt cx="5213680" cy="3539321"/>
          </a:xfrm>
        </p:grpSpPr>
        <p:cxnSp>
          <p:nvCxnSpPr>
            <p:cNvPr id="66" name="直線コネクタ 65"/>
            <p:cNvCxnSpPr/>
            <p:nvPr/>
          </p:nvCxnSpPr>
          <p:spPr>
            <a:xfrm flipH="1" flipV="1">
              <a:off x="4064718" y="2891106"/>
              <a:ext cx="5213680" cy="1"/>
            </a:xfrm>
            <a:prstGeom prst="lin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67" name="直線コネクタ 66"/>
            <p:cNvCxnSpPr/>
            <p:nvPr/>
          </p:nvCxnSpPr>
          <p:spPr>
            <a:xfrm flipH="1" flipV="1">
              <a:off x="4064718" y="4177678"/>
              <a:ext cx="5213680" cy="1"/>
            </a:xfrm>
            <a:prstGeom prst="lin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68" name="直線コネクタ 67"/>
            <p:cNvCxnSpPr/>
            <p:nvPr/>
          </p:nvCxnSpPr>
          <p:spPr>
            <a:xfrm flipH="1" flipV="1">
              <a:off x="4064718" y="5464823"/>
              <a:ext cx="5213680" cy="1"/>
            </a:xfrm>
            <a:prstGeom prst="lin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69" name="直線コネクタ 68"/>
            <p:cNvCxnSpPr/>
            <p:nvPr/>
          </p:nvCxnSpPr>
          <p:spPr>
            <a:xfrm flipH="1" flipV="1">
              <a:off x="4064718" y="6430426"/>
              <a:ext cx="5213680" cy="1"/>
            </a:xfrm>
            <a:prstGeom prst="lin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cxnSp>
      </p:grpSp>
      <p:grpSp>
        <p:nvGrpSpPr>
          <p:cNvPr id="70" name="グループ化 69"/>
          <p:cNvGrpSpPr/>
          <p:nvPr/>
        </p:nvGrpSpPr>
        <p:grpSpPr>
          <a:xfrm>
            <a:off x="163158" y="1234983"/>
            <a:ext cx="8915400" cy="678246"/>
            <a:chOff x="563928" y="2789595"/>
            <a:chExt cx="8123129" cy="678246"/>
          </a:xfrm>
        </p:grpSpPr>
        <p:sp>
          <p:nvSpPr>
            <p:cNvPr id="71" name="テキスト ボックス 70"/>
            <p:cNvSpPr txBox="1"/>
            <p:nvPr/>
          </p:nvSpPr>
          <p:spPr>
            <a:xfrm>
              <a:off x="563928" y="2789595"/>
              <a:ext cx="3362153" cy="678246"/>
            </a:xfrm>
            <a:prstGeom prst="rect">
              <a:avLst/>
            </a:prstGeom>
            <a:gradFill flip="none" rotWithShape="1">
              <a:gsLst>
                <a:gs pos="80000">
                  <a:srgbClr val="C0504D">
                    <a:lumMod val="60000"/>
                    <a:lumOff val="40000"/>
                  </a:srgbClr>
                </a:gs>
                <a:gs pos="0">
                  <a:srgbClr val="C0504D">
                    <a:lumMod val="75000"/>
                  </a:srgbClr>
                </a:gs>
                <a:gs pos="100000">
                  <a:srgbClr val="C0504D">
                    <a:lumMod val="20000"/>
                    <a:lumOff val="80000"/>
                  </a:srgbClr>
                </a:gs>
              </a:gsLst>
              <a:lin ang="5400000" scaled="1"/>
              <a:tileRect/>
            </a:gradFill>
          </p:spPr>
          <p:txBody>
            <a:bodyPr wrap="none" rtlCol="0" anchor="ctr">
              <a:noAutofit/>
            </a:bodyPr>
            <a:lstStyle/>
            <a:p>
              <a:pPr algn="ctr" defTabSz="1139349">
                <a:defRPr/>
              </a:pPr>
              <a:r>
                <a:rPr lang="ja-JP" altLang="en-US" sz="3200" b="1" kern="0" dirty="0" smtClean="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Arial" charset="0"/>
                </a:rPr>
                <a:t>全体が悪化</a:t>
              </a:r>
              <a:endParaRPr lang="ja-JP" altLang="en-US" sz="3200" b="1" kern="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Arial" charset="0"/>
              </a:endParaRPr>
            </a:p>
          </p:txBody>
        </p:sp>
        <p:sp>
          <p:nvSpPr>
            <p:cNvPr id="72" name="テキスト ボックス 71"/>
            <p:cNvSpPr txBox="1"/>
            <p:nvPr/>
          </p:nvSpPr>
          <p:spPr>
            <a:xfrm>
              <a:off x="5324904" y="2789595"/>
              <a:ext cx="3362153" cy="678246"/>
            </a:xfrm>
            <a:prstGeom prst="rect">
              <a:avLst/>
            </a:prstGeom>
            <a:gradFill flip="none" rotWithShape="1">
              <a:gsLst>
                <a:gs pos="80000">
                  <a:srgbClr val="C0504D">
                    <a:lumMod val="60000"/>
                    <a:lumOff val="40000"/>
                  </a:srgbClr>
                </a:gs>
                <a:gs pos="0">
                  <a:srgbClr val="C0504D">
                    <a:lumMod val="75000"/>
                  </a:srgbClr>
                </a:gs>
                <a:gs pos="100000">
                  <a:srgbClr val="C0504D">
                    <a:lumMod val="20000"/>
                    <a:lumOff val="80000"/>
                  </a:srgbClr>
                </a:gs>
              </a:gsLst>
              <a:lin ang="5400000" scaled="1"/>
              <a:tileRect/>
            </a:gradFill>
          </p:spPr>
          <p:txBody>
            <a:bodyPr wrap="none" rtlCol="0" anchor="ctr">
              <a:noAutofit/>
            </a:bodyPr>
            <a:lstStyle/>
            <a:p>
              <a:pPr algn="ctr" defTabSz="1139349">
                <a:defRPr/>
              </a:pPr>
              <a:r>
                <a:rPr lang="ja-JP" altLang="en-US" sz="3200" b="1" kern="0" dirty="0" smtClean="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Arial" charset="0"/>
                </a:rPr>
                <a:t>運動以外改善</a:t>
              </a:r>
              <a:endParaRPr lang="ja-JP" altLang="en-US" sz="3200" b="1" kern="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Arial" charset="0"/>
              </a:endParaRPr>
            </a:p>
          </p:txBody>
        </p:sp>
        <p:sp>
          <p:nvSpPr>
            <p:cNvPr id="73" name="正方形/長方形 72"/>
            <p:cNvSpPr/>
            <p:nvPr/>
          </p:nvSpPr>
          <p:spPr>
            <a:xfrm>
              <a:off x="3949836" y="2789595"/>
              <a:ext cx="1356780" cy="646331"/>
            </a:xfrm>
            <a:prstGeom prst="rect">
              <a:avLst/>
            </a:prstGeom>
          </p:spPr>
          <p:txBody>
            <a:bodyPr wrap="square">
              <a:spAutoFit/>
            </a:bodyPr>
            <a:lstStyle/>
            <a:p>
              <a:pPr algn="ctr"/>
              <a:r>
                <a:rPr lang="ja-JP" altLang="en-US" sz="3600" b="1" dirty="0">
                  <a:solidFill>
                    <a:schemeClr val="tx1">
                      <a:lumMod val="50000"/>
                      <a:lumOff val="50000"/>
                    </a:schemeClr>
                  </a:solidFill>
                  <a:latin typeface="Meiryo UI" panose="020B0604030504040204" pitchFamily="50" charset="-128"/>
                  <a:ea typeface="Meiryo UI" panose="020B0604030504040204" pitchFamily="50" charset="-128"/>
                </a:rPr>
                <a:t>＆</a:t>
              </a:r>
              <a:endParaRPr lang="ja-JP" altLang="en-US" sz="3600" dirty="0">
                <a:solidFill>
                  <a:schemeClr val="tx1">
                    <a:lumMod val="50000"/>
                    <a:lumOff val="50000"/>
                  </a:schemeClr>
                </a:solidFill>
                <a:latin typeface="Meiryo UI" panose="020B0604030504040204" pitchFamily="50" charset="-128"/>
                <a:ea typeface="Meiryo UI" panose="020B0604030504040204" pitchFamily="50" charset="-128"/>
              </a:endParaRPr>
            </a:p>
          </p:txBody>
        </p:sp>
      </p:grpSp>
      <p:grpSp>
        <p:nvGrpSpPr>
          <p:cNvPr id="74" name="グループ化 73"/>
          <p:cNvGrpSpPr/>
          <p:nvPr/>
        </p:nvGrpSpPr>
        <p:grpSpPr>
          <a:xfrm>
            <a:off x="6860538" y="2165991"/>
            <a:ext cx="1642317" cy="380443"/>
            <a:chOff x="1839682" y="1785880"/>
            <a:chExt cx="5325783" cy="451074"/>
          </a:xfrm>
        </p:grpSpPr>
        <p:sp>
          <p:nvSpPr>
            <p:cNvPr id="75" name="正方形/長方形 74">
              <a:extLst>
                <a:ext uri="{FF2B5EF4-FFF2-40B4-BE49-F238E27FC236}">
                  <a16:creationId xmlns:a16="http://schemas.microsoft.com/office/drawing/2014/main" xmlns="" id="{2CEB3223-FD6D-4348-8EB4-D5B0A6D7B944}"/>
                </a:ext>
              </a:extLst>
            </p:cNvPr>
            <p:cNvSpPr/>
            <p:nvPr/>
          </p:nvSpPr>
          <p:spPr>
            <a:xfrm>
              <a:off x="1839682" y="1785880"/>
              <a:ext cx="1766025" cy="451074"/>
            </a:xfrm>
            <a:prstGeom prst="rect">
              <a:avLst/>
            </a:prstGeom>
            <a:noFill/>
            <a:ln w="12700">
              <a:noFill/>
            </a:ln>
          </p:spPr>
          <p:txBody>
            <a:bodyPr rot="0" spcFirstLastPara="0" vertOverflow="overflow" horzOverflow="overflow" vert="horz" wrap="none" lIns="66462" tIns="66462" rIns="66462" bIns="66462" numCol="1" spcCol="0" rtlCol="0" fromWordArt="0" anchor="b" anchorCtr="0" forceAA="0" compatLnSpc="1">
              <a:prstTxWarp prst="textNoShape">
                <a:avLst/>
              </a:prstTxWarp>
              <a:spAutoFit/>
            </a:bodyPr>
            <a:lstStyle/>
            <a:p>
              <a:pPr algn="ctr" defTabSz="961316">
                <a:spcAft>
                  <a:spcPts val="185"/>
                </a:spcAft>
                <a:defRPr/>
              </a:pPr>
              <a:r>
                <a:rPr lang="ja-JP" altLang="en-US" sz="160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男性</a:t>
              </a:r>
              <a:endParaRPr lang="ja-JP" altLang="en-US" sz="160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75">
              <a:extLst>
                <a:ext uri="{FF2B5EF4-FFF2-40B4-BE49-F238E27FC236}">
                  <a16:creationId xmlns:a16="http://schemas.microsoft.com/office/drawing/2014/main" xmlns="" id="{2CEB3223-FD6D-4348-8EB4-D5B0A6D7B944}"/>
                </a:ext>
              </a:extLst>
            </p:cNvPr>
            <p:cNvSpPr/>
            <p:nvPr/>
          </p:nvSpPr>
          <p:spPr>
            <a:xfrm>
              <a:off x="5399440" y="1785880"/>
              <a:ext cx="1766025" cy="451074"/>
            </a:xfrm>
            <a:prstGeom prst="rect">
              <a:avLst/>
            </a:prstGeom>
            <a:noFill/>
            <a:ln w="12700">
              <a:noFill/>
            </a:ln>
          </p:spPr>
          <p:txBody>
            <a:bodyPr rot="0" spcFirstLastPara="0" vertOverflow="overflow" horzOverflow="overflow" vert="horz" wrap="none" lIns="66462" tIns="66462" rIns="66462" bIns="66462" numCol="1" spcCol="0" rtlCol="0" fromWordArt="0" anchor="b" anchorCtr="0" forceAA="0" compatLnSpc="1">
              <a:prstTxWarp prst="textNoShape">
                <a:avLst/>
              </a:prstTxWarp>
              <a:spAutoFit/>
            </a:bodyPr>
            <a:lstStyle/>
            <a:p>
              <a:pPr algn="ctr" defTabSz="961316">
                <a:spcAft>
                  <a:spcPts val="185"/>
                </a:spcAft>
                <a:defRPr/>
              </a:pPr>
              <a:r>
                <a:rPr lang="ja-JP" altLang="en-US" sz="160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女性</a:t>
              </a:r>
              <a:endParaRPr lang="ja-JP" altLang="en-US" sz="160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5" name="タイトル 1"/>
          <p:cNvSpPr txBox="1">
            <a:spLocks/>
          </p:cNvSpPr>
          <p:nvPr/>
        </p:nvSpPr>
        <p:spPr>
          <a:xfrm>
            <a:off x="-4945" y="358281"/>
            <a:ext cx="9140009" cy="382330"/>
          </a:xfrm>
          <a:prstGeom prst="rect">
            <a:avLst/>
          </a:prstGeom>
        </p:spPr>
        <p:txBody>
          <a:bodyPr/>
          <a:lst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itchFamily="34" charset="0"/>
                <a:ea typeface="ＭＳ Ｐゴシック" pitchFamily="50" charset="-128"/>
              </a:defRPr>
            </a:lvl2pPr>
            <a:lvl3pPr algn="ctr" rtl="0" fontAlgn="base">
              <a:spcBef>
                <a:spcPct val="0"/>
              </a:spcBef>
              <a:spcAft>
                <a:spcPct val="0"/>
              </a:spcAft>
              <a:defRPr kumimoji="1" sz="4400">
                <a:solidFill>
                  <a:schemeClr val="tx1"/>
                </a:solidFill>
                <a:latin typeface="Calibri" pitchFamily="34" charset="0"/>
                <a:ea typeface="ＭＳ Ｐゴシック" pitchFamily="50" charset="-128"/>
              </a:defRPr>
            </a:lvl3pPr>
            <a:lvl4pPr algn="ctr" rtl="0" fontAlgn="base">
              <a:spcBef>
                <a:spcPct val="0"/>
              </a:spcBef>
              <a:spcAft>
                <a:spcPct val="0"/>
              </a:spcAft>
              <a:defRPr kumimoji="1" sz="4400">
                <a:solidFill>
                  <a:schemeClr val="tx1"/>
                </a:solidFill>
                <a:latin typeface="Calibri" pitchFamily="34" charset="0"/>
                <a:ea typeface="ＭＳ Ｐゴシック" pitchFamily="50" charset="-128"/>
              </a:defRPr>
            </a:lvl4pPr>
            <a:lvl5pPr algn="ctr" rtl="0" fontAlgn="base">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endParaRPr lang="ja-JP" altLang="en-US" sz="1651" dirty="0">
              <a:solidFill>
                <a:prstClr val="black"/>
              </a:solidFill>
              <a:latin typeface="メイリオ" pitchFamily="50" charset="-128"/>
              <a:ea typeface="メイリオ" pitchFamily="50" charset="-128"/>
              <a:cs typeface="メイリオ" pitchFamily="50" charset="-128"/>
            </a:endParaRPr>
          </a:p>
        </p:txBody>
      </p:sp>
      <p:sp>
        <p:nvSpPr>
          <p:cNvPr id="13" name="正方形/長方形 12"/>
          <p:cNvSpPr/>
          <p:nvPr/>
        </p:nvSpPr>
        <p:spPr>
          <a:xfrm>
            <a:off x="22742" y="133182"/>
            <a:ext cx="9106358" cy="431015"/>
          </a:xfrm>
          <a:prstGeom prst="rect">
            <a:avLst/>
          </a:prstGeom>
        </p:spPr>
        <p:txBody>
          <a:bodyPr wrap="square">
            <a:spAutoFit/>
          </a:bodyPr>
          <a:lstStyle/>
          <a:p>
            <a:pPr algn="ctr"/>
            <a:r>
              <a:rPr lang="en-US" altLang="ja-JP" sz="2201"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2201"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201"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2201"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年度データから見える当健保被保険者の健康状況①</a:t>
            </a:r>
            <a:endParaRPr lang="en-US" altLang="ja-JP" sz="2201"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8" name="Picture 2" descr="C:\Users\9520600\AppData\Local\Microsoft\Windows\Temporary Internet Files\Content.IE5\ITF4EQ6H\MC900407738[1].wmf"/>
          <p:cNvPicPr>
            <a:picLocks noChangeAspect="1" noChangeArrowheads="1"/>
          </p:cNvPicPr>
          <p:nvPr/>
        </p:nvPicPr>
        <p:blipFill>
          <a:blip r:embed="rId3" cstate="print"/>
          <a:srcRect/>
          <a:stretch>
            <a:fillRect/>
          </a:stretch>
        </p:blipFill>
        <p:spPr bwMode="auto">
          <a:xfrm>
            <a:off x="35496" y="653623"/>
            <a:ext cx="503237" cy="506412"/>
          </a:xfrm>
          <a:prstGeom prst="rect">
            <a:avLst/>
          </a:prstGeom>
          <a:noFill/>
          <a:ln w="9525">
            <a:noFill/>
            <a:miter lim="800000"/>
            <a:headEnd/>
            <a:tailEnd/>
          </a:ln>
        </p:spPr>
      </p:pic>
      <p:sp>
        <p:nvSpPr>
          <p:cNvPr id="81" name="角丸四角形 80"/>
          <p:cNvSpPr/>
          <p:nvPr/>
        </p:nvSpPr>
        <p:spPr>
          <a:xfrm>
            <a:off x="1790507" y="6258776"/>
            <a:ext cx="1021407" cy="495476"/>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rPr>
              <a:t>悪化</a:t>
            </a:r>
          </a:p>
        </p:txBody>
      </p:sp>
      <p:sp>
        <p:nvSpPr>
          <p:cNvPr id="82" name="角丸四角形 81"/>
          <p:cNvSpPr/>
          <p:nvPr/>
        </p:nvSpPr>
        <p:spPr>
          <a:xfrm>
            <a:off x="2872004" y="6258776"/>
            <a:ext cx="1040949" cy="492923"/>
          </a:xfrm>
          <a:prstGeom prst="roundRect">
            <a:avLst>
              <a:gd name="adj" fmla="val 50000"/>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000" b="1" dirty="0">
                <a:solidFill>
                  <a:schemeClr val="bg1"/>
                </a:solidFill>
                <a:latin typeface="Meiryo UI" panose="020B0604030504040204" pitchFamily="50" charset="-128"/>
                <a:ea typeface="Meiryo UI" panose="020B0604030504040204" pitchFamily="50" charset="-128"/>
              </a:rPr>
              <a:t>改善</a:t>
            </a:r>
          </a:p>
        </p:txBody>
      </p:sp>
      <p:sp>
        <p:nvSpPr>
          <p:cNvPr id="77" name="角丸四角形 76"/>
          <p:cNvSpPr/>
          <p:nvPr/>
        </p:nvSpPr>
        <p:spPr>
          <a:xfrm>
            <a:off x="2844574" y="2553171"/>
            <a:ext cx="1040949" cy="492923"/>
          </a:xfrm>
          <a:prstGeom prst="roundRect">
            <a:avLst>
              <a:gd name="adj" fmla="val 50000"/>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000" b="1" dirty="0">
                <a:solidFill>
                  <a:schemeClr val="bg1"/>
                </a:solidFill>
                <a:latin typeface="Meiryo UI" panose="020B0604030504040204" pitchFamily="50" charset="-128"/>
                <a:ea typeface="Meiryo UI" panose="020B0604030504040204" pitchFamily="50" charset="-128"/>
              </a:rPr>
              <a:t>改善</a:t>
            </a:r>
          </a:p>
        </p:txBody>
      </p:sp>
      <p:sp>
        <p:nvSpPr>
          <p:cNvPr id="83" name="角丸四角形 82"/>
          <p:cNvSpPr/>
          <p:nvPr/>
        </p:nvSpPr>
        <p:spPr>
          <a:xfrm>
            <a:off x="6357331" y="3224825"/>
            <a:ext cx="1275987" cy="255747"/>
          </a:xfrm>
          <a:prstGeom prst="roundRect">
            <a:avLst>
              <a:gd name="adj" fmla="val 50000"/>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000" b="1" dirty="0">
                <a:solidFill>
                  <a:schemeClr val="bg1"/>
                </a:solidFill>
                <a:latin typeface="Meiryo UI" panose="020B0604030504040204" pitchFamily="50" charset="-128"/>
                <a:ea typeface="Meiryo UI" panose="020B0604030504040204" pitchFamily="50" charset="-128"/>
              </a:rPr>
              <a:t>改善</a:t>
            </a:r>
          </a:p>
        </p:txBody>
      </p:sp>
      <p:sp>
        <p:nvSpPr>
          <p:cNvPr id="84" name="角丸四角形 83"/>
          <p:cNvSpPr/>
          <p:nvPr/>
        </p:nvSpPr>
        <p:spPr>
          <a:xfrm>
            <a:off x="7663089" y="3224825"/>
            <a:ext cx="1275987" cy="255747"/>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000" b="1" dirty="0">
                <a:solidFill>
                  <a:schemeClr val="bg1"/>
                </a:solidFill>
                <a:latin typeface="Meiryo UI" panose="020B0604030504040204" pitchFamily="50" charset="-128"/>
                <a:ea typeface="Meiryo UI" panose="020B0604030504040204" pitchFamily="50" charset="-128"/>
              </a:rPr>
              <a:t>悪化</a:t>
            </a:r>
          </a:p>
        </p:txBody>
      </p:sp>
      <p:sp>
        <p:nvSpPr>
          <p:cNvPr id="85" name="角丸四角形 84"/>
          <p:cNvSpPr/>
          <p:nvPr/>
        </p:nvSpPr>
        <p:spPr>
          <a:xfrm>
            <a:off x="6357331" y="3519183"/>
            <a:ext cx="2593997" cy="621252"/>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000" b="1" dirty="0">
                <a:solidFill>
                  <a:schemeClr val="bg1"/>
                </a:solidFill>
                <a:latin typeface="Meiryo UI" panose="020B0604030504040204" pitchFamily="50" charset="-128"/>
                <a:ea typeface="Meiryo UI" panose="020B0604030504040204" pitchFamily="50" charset="-128"/>
              </a:rPr>
              <a:t>悪化</a:t>
            </a:r>
          </a:p>
        </p:txBody>
      </p:sp>
      <p:sp>
        <p:nvSpPr>
          <p:cNvPr id="86" name="角丸四角形 85"/>
          <p:cNvSpPr/>
          <p:nvPr/>
        </p:nvSpPr>
        <p:spPr>
          <a:xfrm>
            <a:off x="6357331" y="5487497"/>
            <a:ext cx="1275987" cy="255747"/>
          </a:xfrm>
          <a:prstGeom prst="roundRect">
            <a:avLst>
              <a:gd name="adj" fmla="val 50000"/>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000" b="1" dirty="0">
                <a:solidFill>
                  <a:schemeClr val="bg1"/>
                </a:solidFill>
                <a:latin typeface="Meiryo UI" panose="020B0604030504040204" pitchFamily="50" charset="-128"/>
                <a:ea typeface="Meiryo UI" panose="020B0604030504040204" pitchFamily="50" charset="-128"/>
              </a:rPr>
              <a:t>改善</a:t>
            </a:r>
          </a:p>
        </p:txBody>
      </p:sp>
      <p:sp>
        <p:nvSpPr>
          <p:cNvPr id="87" name="角丸四角形 86"/>
          <p:cNvSpPr/>
          <p:nvPr/>
        </p:nvSpPr>
        <p:spPr>
          <a:xfrm>
            <a:off x="7702622" y="5476119"/>
            <a:ext cx="1275987" cy="255747"/>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000" b="1" dirty="0">
                <a:solidFill>
                  <a:schemeClr val="bg1"/>
                </a:solidFill>
                <a:latin typeface="Meiryo UI" panose="020B0604030504040204" pitchFamily="50" charset="-128"/>
                <a:ea typeface="Meiryo UI" panose="020B0604030504040204" pitchFamily="50" charset="-128"/>
              </a:rPr>
              <a:t>悪化</a:t>
            </a:r>
          </a:p>
        </p:txBody>
      </p:sp>
      <p:sp>
        <p:nvSpPr>
          <p:cNvPr id="89" name="角丸四角形 88"/>
          <p:cNvSpPr/>
          <p:nvPr/>
        </p:nvSpPr>
        <p:spPr>
          <a:xfrm>
            <a:off x="6357330" y="5802254"/>
            <a:ext cx="1275987" cy="255747"/>
          </a:xfrm>
          <a:prstGeom prst="roundRect">
            <a:avLst>
              <a:gd name="adj" fmla="val 50000"/>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000" b="1" dirty="0">
                <a:solidFill>
                  <a:schemeClr val="bg1"/>
                </a:solidFill>
                <a:latin typeface="Meiryo UI" panose="020B0604030504040204" pitchFamily="50" charset="-128"/>
                <a:ea typeface="Meiryo UI" panose="020B0604030504040204" pitchFamily="50" charset="-128"/>
              </a:rPr>
              <a:t>改善</a:t>
            </a:r>
          </a:p>
        </p:txBody>
      </p:sp>
      <p:sp>
        <p:nvSpPr>
          <p:cNvPr id="90" name="角丸四角形 89"/>
          <p:cNvSpPr/>
          <p:nvPr/>
        </p:nvSpPr>
        <p:spPr>
          <a:xfrm>
            <a:off x="6357329" y="6139756"/>
            <a:ext cx="1275987" cy="255747"/>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000" b="1" dirty="0">
                <a:solidFill>
                  <a:schemeClr val="bg1"/>
                </a:solidFill>
                <a:latin typeface="Meiryo UI" panose="020B0604030504040204" pitchFamily="50" charset="-128"/>
                <a:ea typeface="Meiryo UI" panose="020B0604030504040204" pitchFamily="50" charset="-128"/>
              </a:rPr>
              <a:t>悪化</a:t>
            </a:r>
          </a:p>
        </p:txBody>
      </p:sp>
    </p:spTree>
    <p:extLst>
      <p:ext uri="{BB962C8B-B14F-4D97-AF65-F5344CB8AC3E}">
        <p14:creationId xmlns:p14="http://schemas.microsoft.com/office/powerpoint/2010/main" val="1936199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223493" y="2826270"/>
            <a:ext cx="7134896" cy="923330"/>
          </a:xfrm>
          <a:prstGeom prst="rect">
            <a:avLst/>
          </a:prstGeom>
          <a:noFill/>
        </p:spPr>
        <p:txBody>
          <a:bodyPr wrap="square" rtlCol="0">
            <a:spAutoFit/>
          </a:bodyPr>
          <a:lstStyle/>
          <a:p>
            <a:r>
              <a:rPr lang="ja-JP" altLang="en-US" sz="5400" dirty="0" smtClean="0">
                <a:latin typeface="HGS創英角ﾎﾟｯﾌﾟ体" panose="040B0A00000000000000" pitchFamily="50" charset="-128"/>
                <a:ea typeface="HGS創英角ﾎﾟｯﾌﾟ体" panose="040B0A00000000000000" pitchFamily="50" charset="-128"/>
              </a:rPr>
              <a:t>医療保険制度について</a:t>
            </a:r>
            <a:endParaRPr lang="en-US" altLang="ja-JP" sz="5400" dirty="0" smtClean="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390839792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197736" y="2864908"/>
            <a:ext cx="7160653" cy="1569660"/>
          </a:xfrm>
          <a:prstGeom prst="rect">
            <a:avLst/>
          </a:prstGeom>
          <a:noFill/>
        </p:spPr>
        <p:txBody>
          <a:bodyPr wrap="square" rtlCol="0">
            <a:spAutoFit/>
          </a:bodyPr>
          <a:lstStyle/>
          <a:p>
            <a:pPr algn="ctr"/>
            <a:r>
              <a:rPr lang="ja-JP" altLang="en-US" sz="4800" dirty="0" smtClean="0">
                <a:latin typeface="HGS創英角ﾎﾟｯﾌﾟ体" panose="040B0A00000000000000" pitchFamily="50" charset="-128"/>
                <a:ea typeface="HGS創英角ﾎﾟｯﾌﾟ体" panose="040B0A00000000000000" pitchFamily="50" charset="-128"/>
              </a:rPr>
              <a:t>国の健康保険組合への</a:t>
            </a:r>
            <a:endParaRPr lang="en-US" altLang="ja-JP" sz="4800" dirty="0" smtClean="0">
              <a:latin typeface="HGS創英角ﾎﾟｯﾌﾟ体" panose="040B0A00000000000000" pitchFamily="50" charset="-128"/>
              <a:ea typeface="HGS創英角ﾎﾟｯﾌﾟ体" panose="040B0A00000000000000" pitchFamily="50" charset="-128"/>
            </a:endParaRPr>
          </a:p>
          <a:p>
            <a:pPr algn="ctr"/>
            <a:r>
              <a:rPr lang="ja-JP" altLang="en-US" sz="4800" dirty="0" smtClean="0">
                <a:latin typeface="HGS創英角ﾎﾟｯﾌﾟ体" panose="040B0A00000000000000" pitchFamily="50" charset="-128"/>
                <a:ea typeface="HGS創英角ﾎﾟｯﾌﾟ体" panose="040B0A00000000000000" pitchFamily="50" charset="-128"/>
              </a:rPr>
              <a:t>対策について</a:t>
            </a:r>
            <a:endParaRPr lang="en-US" altLang="ja-JP" sz="4800" dirty="0" smtClean="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38475982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456720" y="363189"/>
            <a:ext cx="8306873" cy="6001643"/>
          </a:xfrm>
          <a:prstGeom prst="rect">
            <a:avLst/>
          </a:prstGeom>
          <a:noFill/>
        </p:spPr>
        <p:txBody>
          <a:bodyPr wrap="square" rtlCol="0">
            <a:spAutoFit/>
          </a:bodyPr>
          <a:lstStyle/>
          <a:p>
            <a:r>
              <a:rPr lang="ja-JP" altLang="en-US" sz="4800" dirty="0" smtClean="0">
                <a:latin typeface="HGS創英角ﾎﾟｯﾌﾟ体" panose="040B0A00000000000000" pitchFamily="50" charset="-128"/>
                <a:ea typeface="HGS創英角ﾎﾟｯﾌﾟ体" panose="040B0A00000000000000" pitchFamily="50" charset="-128"/>
              </a:rPr>
              <a:t>政府の対策</a:t>
            </a:r>
            <a:endParaRPr lang="en-US" altLang="ja-JP" sz="4800" dirty="0" smtClean="0">
              <a:latin typeface="HGS創英角ﾎﾟｯﾌﾟ体" panose="040B0A00000000000000" pitchFamily="50" charset="-128"/>
              <a:ea typeface="HGS創英角ﾎﾟｯﾌﾟ体" panose="040B0A00000000000000" pitchFamily="50" charset="-128"/>
            </a:endParaRPr>
          </a:p>
          <a:p>
            <a:endParaRPr lang="en-US" altLang="ja-JP" sz="3200" dirty="0" smtClean="0">
              <a:latin typeface="HGS創英角ﾎﾟｯﾌﾟ体" panose="040B0A00000000000000" pitchFamily="50" charset="-128"/>
              <a:ea typeface="HGS創英角ﾎﾟｯﾌﾟ体" panose="040B0A00000000000000" pitchFamily="50" charset="-128"/>
            </a:endParaRPr>
          </a:p>
          <a:p>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en-US" altLang="ja-JP" sz="3200" dirty="0" smtClean="0">
                <a:latin typeface="HGS創英角ﾎﾟｯﾌﾟ体" panose="040B0A00000000000000" pitchFamily="50" charset="-128"/>
                <a:ea typeface="HGS創英角ﾎﾟｯﾌﾟ体" panose="040B0A00000000000000" pitchFamily="50" charset="-128"/>
              </a:rPr>
              <a:t>《</a:t>
            </a:r>
            <a:r>
              <a:rPr lang="ja-JP" altLang="en-US" sz="3200" dirty="0">
                <a:latin typeface="HGS創英角ﾎﾟｯﾌﾟ体" panose="040B0A00000000000000" pitchFamily="50" charset="-128"/>
                <a:ea typeface="HGS創英角ﾎﾟｯﾌﾟ体" panose="040B0A00000000000000" pitchFamily="50" charset="-128"/>
              </a:rPr>
              <a:t>健康保険</a:t>
            </a:r>
            <a:r>
              <a:rPr lang="en-US" altLang="ja-JP" sz="3200" dirty="0" smtClean="0">
                <a:latin typeface="HGS創英角ﾎﾟｯﾌﾟ体" panose="040B0A00000000000000" pitchFamily="50" charset="-128"/>
                <a:ea typeface="HGS創英角ﾎﾟｯﾌﾟ体" panose="040B0A00000000000000" pitchFamily="50" charset="-128"/>
              </a:rPr>
              <a:t>》</a:t>
            </a:r>
          </a:p>
          <a:p>
            <a:r>
              <a:rPr lang="ja-JP" altLang="en-US" sz="3200" dirty="0" smtClean="0">
                <a:latin typeface="HGS創英角ﾎﾟｯﾌﾟ体" panose="040B0A00000000000000" pitchFamily="50" charset="-128"/>
                <a:ea typeface="HGS創英角ﾎﾟｯﾌﾟ体" panose="040B0A00000000000000" pitchFamily="50" charset="-128"/>
              </a:rPr>
              <a:t>　健康保険組合の被保険者、被扶養者の　</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健康増進を図る為、生活習慣病者へ　</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の</a:t>
            </a:r>
            <a:r>
              <a:rPr lang="ja-JP" altLang="en-US" sz="3200" dirty="0" smtClean="0">
                <a:solidFill>
                  <a:srgbClr val="FF0000"/>
                </a:solidFill>
                <a:latin typeface="HGS創英角ﾎﾟｯﾌﾟ体" panose="040B0A00000000000000" pitchFamily="50" charset="-128"/>
                <a:ea typeface="HGS創英角ﾎﾟｯﾌﾟ体" panose="040B0A00000000000000" pitchFamily="50" charset="-128"/>
              </a:rPr>
              <a:t>保健指導</a:t>
            </a:r>
            <a:r>
              <a:rPr lang="ja-JP" altLang="en-US" sz="3200" dirty="0" smtClean="0">
                <a:latin typeface="HGS創英角ﾎﾟｯﾌﾟ体" panose="040B0A00000000000000" pitchFamily="50" charset="-128"/>
                <a:ea typeface="HGS創英角ﾎﾟｯﾌﾟ体" panose="040B0A00000000000000" pitchFamily="50" charset="-128"/>
              </a:rPr>
              <a:t>を制度化し徹底しています。</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1600" dirty="0">
                <a:latin typeface="HGS創英角ﾎﾟｯﾌﾟ体" panose="040B0A00000000000000" pitchFamily="50" charset="-128"/>
                <a:ea typeface="HGS創英角ﾎﾟｯﾌﾟ体" panose="040B0A00000000000000" pitchFamily="50" charset="-128"/>
              </a:rPr>
              <a:t>　</a:t>
            </a:r>
            <a:endParaRPr lang="en-US" altLang="ja-JP" sz="1600" dirty="0" smtClean="0">
              <a:latin typeface="HGS創英角ﾎﾟｯﾌﾟ体" panose="040B0A00000000000000" pitchFamily="50" charset="-128"/>
              <a:ea typeface="HGS創英角ﾎﾟｯﾌﾟ体" panose="040B0A00000000000000" pitchFamily="50" charset="-128"/>
            </a:endParaRPr>
          </a:p>
          <a:p>
            <a:r>
              <a:rPr lang="en-US" altLang="ja-JP" sz="3200" dirty="0" smtClean="0">
                <a:latin typeface="HGS創英角ﾎﾟｯﾌﾟ体" panose="040B0A00000000000000" pitchFamily="50" charset="-128"/>
                <a:ea typeface="HGS創英角ﾎﾟｯﾌﾟ体" panose="040B0A00000000000000" pitchFamily="50" charset="-128"/>
              </a:rPr>
              <a:t>《</a:t>
            </a:r>
            <a:r>
              <a:rPr lang="ja-JP" altLang="en-US" sz="3200" dirty="0">
                <a:latin typeface="HGS創英角ﾎﾟｯﾌﾟ体" panose="040B0A00000000000000" pitchFamily="50" charset="-128"/>
                <a:ea typeface="HGS創英角ﾎﾟｯﾌﾟ体" panose="040B0A00000000000000" pitchFamily="50" charset="-128"/>
              </a:rPr>
              <a:t>介護</a:t>
            </a:r>
            <a:r>
              <a:rPr lang="ja-JP" altLang="en-US" sz="3200" dirty="0" smtClean="0">
                <a:latin typeface="HGS創英角ﾎﾟｯﾌﾟ体" panose="040B0A00000000000000" pitchFamily="50" charset="-128"/>
                <a:ea typeface="HGS創英角ﾎﾟｯﾌﾟ体" panose="040B0A00000000000000" pitchFamily="50" charset="-128"/>
              </a:rPr>
              <a:t>保険</a:t>
            </a:r>
            <a:r>
              <a:rPr lang="en-US" altLang="ja-JP" sz="3200" dirty="0" smtClean="0">
                <a:latin typeface="HGS創英角ﾎﾟｯﾌﾟ体" panose="040B0A00000000000000" pitchFamily="50" charset="-128"/>
                <a:ea typeface="HGS創英角ﾎﾟｯﾌﾟ体" panose="040B0A00000000000000" pitchFamily="50" charset="-128"/>
              </a:rPr>
              <a:t>》</a:t>
            </a:r>
            <a:endParaRPr lang="en-US" altLang="ja-JP" sz="3200" dirty="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介護保険財政を維持させる為、消費税の　</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増税や、健康保険組合に介護保険財政へ</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の</a:t>
            </a:r>
            <a:r>
              <a:rPr lang="ja-JP" altLang="en-US" sz="3200" dirty="0" smtClean="0">
                <a:solidFill>
                  <a:srgbClr val="FF0000"/>
                </a:solidFill>
                <a:latin typeface="HGS創英角ﾎﾟｯﾌﾟ体" panose="040B0A00000000000000" pitchFamily="50" charset="-128"/>
                <a:ea typeface="HGS創英角ﾎﾟｯﾌﾟ体" panose="040B0A00000000000000" pitchFamily="50" charset="-128"/>
              </a:rPr>
              <a:t>納付金の増額</a:t>
            </a:r>
            <a:r>
              <a:rPr lang="ja-JP" altLang="en-US" sz="3200" dirty="0" smtClean="0">
                <a:latin typeface="HGS創英角ﾎﾟｯﾌﾟ体" panose="040B0A00000000000000" pitchFamily="50" charset="-128"/>
                <a:ea typeface="HGS創英角ﾎﾟｯﾌﾟ体" panose="040B0A00000000000000" pitchFamily="50" charset="-128"/>
              </a:rPr>
              <a:t>をしてきています。</a:t>
            </a:r>
            <a:endParaRPr lang="en-US" altLang="ja-JP" sz="3200" dirty="0" smtClean="0">
              <a:latin typeface="HGS創英角ﾎﾟｯﾌﾟ体" panose="040B0A00000000000000" pitchFamily="50" charset="-128"/>
              <a:ea typeface="HGS創英角ﾎﾟｯﾌﾟ体" panose="040B0A00000000000000" pitchFamily="50" charset="-128"/>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7403" y="562973"/>
            <a:ext cx="1930628" cy="1930628"/>
          </a:xfrm>
          <a:prstGeom prst="rect">
            <a:avLst/>
          </a:prstGeom>
        </p:spPr>
      </p:pic>
    </p:spTree>
    <p:extLst>
      <p:ext uri="{BB962C8B-B14F-4D97-AF65-F5344CB8AC3E}">
        <p14:creationId xmlns:p14="http://schemas.microsoft.com/office/powerpoint/2010/main" val="33554940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0169" y="3641986"/>
            <a:ext cx="3268814" cy="2390320"/>
          </a:xfrm>
          <a:prstGeom prst="rect">
            <a:avLst/>
          </a:prstGeom>
        </p:spPr>
      </p:pic>
      <p:sp>
        <p:nvSpPr>
          <p:cNvPr id="6" name="テキスト ボックス 5"/>
          <p:cNvSpPr txBox="1"/>
          <p:nvPr/>
        </p:nvSpPr>
        <p:spPr>
          <a:xfrm>
            <a:off x="405476" y="304159"/>
            <a:ext cx="8523507" cy="6401753"/>
          </a:xfrm>
          <a:prstGeom prst="rect">
            <a:avLst/>
          </a:prstGeom>
          <a:noFill/>
        </p:spPr>
        <p:txBody>
          <a:bodyPr wrap="square" rtlCol="0">
            <a:spAutoFit/>
          </a:bodyPr>
          <a:lstStyle/>
          <a:p>
            <a:r>
              <a:rPr lang="ja-JP" altLang="en-US" sz="4800" dirty="0" smtClean="0">
                <a:latin typeface="HGS創英角ﾎﾟｯﾌﾟ体" panose="040B0A00000000000000" pitchFamily="50" charset="-128"/>
                <a:ea typeface="HGS創英角ﾎﾟｯﾌﾟ体" panose="040B0A00000000000000" pitchFamily="50" charset="-128"/>
              </a:rPr>
              <a:t>政府の対策</a:t>
            </a:r>
            <a:endParaRPr lang="en-US" altLang="ja-JP" sz="4800" dirty="0" smtClean="0">
              <a:latin typeface="HGS創英角ﾎﾟｯﾌﾟ体" panose="040B0A00000000000000" pitchFamily="50" charset="-128"/>
              <a:ea typeface="HGS創英角ﾎﾟｯﾌﾟ体" panose="040B0A00000000000000" pitchFamily="50" charset="-128"/>
            </a:endParaRPr>
          </a:p>
          <a:p>
            <a:endParaRPr lang="en-US" altLang="ja-JP" dirty="0" smtClean="0">
              <a:latin typeface="HGS創英角ﾎﾟｯﾌﾟ体" panose="040B0A00000000000000" pitchFamily="50" charset="-128"/>
              <a:ea typeface="HGS創英角ﾎﾟｯﾌﾟ体" panose="040B0A00000000000000" pitchFamily="50" charset="-128"/>
            </a:endParaRPr>
          </a:p>
          <a:p>
            <a:r>
              <a:rPr lang="en-US" altLang="ja-JP" sz="3200" dirty="0" smtClean="0">
                <a:latin typeface="HGS創英角ﾎﾟｯﾌﾟ体" panose="040B0A00000000000000" pitchFamily="50" charset="-128"/>
                <a:ea typeface="HGS創英角ﾎﾟｯﾌﾟ体" panose="040B0A00000000000000" pitchFamily="50" charset="-128"/>
              </a:rPr>
              <a:t>《</a:t>
            </a:r>
            <a:r>
              <a:rPr lang="ja-JP" altLang="en-US" sz="3200" dirty="0" smtClean="0">
                <a:latin typeface="HGS創英角ﾎﾟｯﾌﾟ体" panose="040B0A00000000000000" pitchFamily="50" charset="-128"/>
                <a:ea typeface="HGS創英角ﾎﾟｯﾌﾟ体" panose="040B0A00000000000000" pitchFamily="50" charset="-128"/>
              </a:rPr>
              <a:t>健康経営指標</a:t>
            </a:r>
            <a:r>
              <a:rPr lang="en-US" altLang="ja-JP" sz="3200" dirty="0" smtClean="0">
                <a:latin typeface="HGS創英角ﾎﾟｯﾌﾟ体" panose="040B0A00000000000000" pitchFamily="50" charset="-128"/>
                <a:ea typeface="HGS創英角ﾎﾟｯﾌﾟ体" panose="040B0A00000000000000" pitchFamily="50" charset="-128"/>
              </a:rPr>
              <a:t>》</a:t>
            </a:r>
          </a:p>
          <a:p>
            <a:r>
              <a:rPr lang="ja-JP" altLang="en-US" sz="3200" dirty="0" smtClean="0">
                <a:latin typeface="HGS創英角ﾎﾟｯﾌﾟ体" panose="040B0A00000000000000" pitchFamily="50" charset="-128"/>
                <a:ea typeface="HGS創英角ﾎﾟｯﾌﾟ体" panose="040B0A00000000000000" pitchFamily="50" charset="-128"/>
              </a:rPr>
              <a:t>　社員の健康状態や、会社が社員に対して　</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行っている施策等を評価し、「健康な会　</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社か、社員が健康、健康に対して前向き</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な会社であるか」評価をしています。</a:t>
            </a:r>
            <a:endParaRPr lang="en-US" altLang="ja-JP" sz="3200" dirty="0" smtClean="0">
              <a:latin typeface="HGS創英角ﾎﾟｯﾌﾟ体" panose="040B0A00000000000000" pitchFamily="50" charset="-128"/>
              <a:ea typeface="HGS創英角ﾎﾟｯﾌﾟ体" panose="040B0A00000000000000" pitchFamily="50" charset="-128"/>
            </a:endParaRPr>
          </a:p>
          <a:p>
            <a:endParaRPr lang="en-US" altLang="ja-JP" sz="3200" dirty="0" smtClean="0">
              <a:latin typeface="HGS創英角ﾎﾟｯﾌﾟ体" panose="040B0A00000000000000" pitchFamily="50" charset="-128"/>
              <a:ea typeface="HGS創英角ﾎﾟｯﾌﾟ体" panose="040B0A00000000000000" pitchFamily="50" charset="-128"/>
            </a:endParaRPr>
          </a:p>
          <a:p>
            <a:endParaRPr lang="en-US" altLang="ja-JP" sz="3200" dirty="0">
              <a:latin typeface="HGS創英角ﾎﾟｯﾌﾟ体" panose="040B0A00000000000000" pitchFamily="50" charset="-128"/>
              <a:ea typeface="HGS創英角ﾎﾟｯﾌﾟ体" panose="040B0A00000000000000" pitchFamily="50" charset="-128"/>
            </a:endParaRPr>
          </a:p>
          <a:p>
            <a:endParaRPr lang="en-US" altLang="ja-JP" sz="4000" dirty="0" smtClean="0">
              <a:latin typeface="HGS創英角ﾎﾟｯﾌﾟ体" panose="040B0A00000000000000" pitchFamily="50" charset="-128"/>
              <a:ea typeface="HGS創英角ﾎﾟｯﾌﾟ体" panose="040B0A00000000000000" pitchFamily="50" charset="-128"/>
            </a:endParaRPr>
          </a:p>
          <a:p>
            <a:r>
              <a:rPr lang="ja-JP" altLang="en-US" sz="4000" dirty="0" smtClean="0">
                <a:latin typeface="HGS創英角ﾎﾟｯﾌﾟ体" panose="040B0A00000000000000" pitchFamily="50" charset="-128"/>
                <a:ea typeface="HGS創英角ﾎﾟｯﾌﾟ体" panose="040B0A00000000000000" pitchFamily="50" charset="-128"/>
              </a:rPr>
              <a:t>ライオンの評価・株価にも</a:t>
            </a:r>
            <a:endParaRPr lang="en-US" altLang="ja-JP" sz="4000" dirty="0" smtClean="0">
              <a:latin typeface="HGS創英角ﾎﾟｯﾌﾟ体" panose="040B0A00000000000000" pitchFamily="50" charset="-128"/>
              <a:ea typeface="HGS創英角ﾎﾟｯﾌﾟ体" panose="040B0A00000000000000" pitchFamily="50" charset="-128"/>
            </a:endParaRPr>
          </a:p>
          <a:p>
            <a:r>
              <a:rPr lang="ja-JP" altLang="en-US" sz="4000" dirty="0">
                <a:latin typeface="HGS創英角ﾎﾟｯﾌﾟ体" panose="040B0A00000000000000" pitchFamily="50" charset="-128"/>
                <a:ea typeface="HGS創英角ﾎﾟｯﾌﾟ体" panose="040B0A00000000000000" pitchFamily="50" charset="-128"/>
              </a:rPr>
              <a:t>　</a:t>
            </a:r>
            <a:r>
              <a:rPr lang="ja-JP" altLang="en-US" sz="4000" dirty="0" smtClean="0">
                <a:latin typeface="HGS創英角ﾎﾟｯﾌﾟ体" panose="040B0A00000000000000" pitchFamily="50" charset="-128"/>
                <a:ea typeface="HGS創英角ﾎﾟｯﾌﾟ体" panose="040B0A00000000000000" pitchFamily="50" charset="-128"/>
              </a:rPr>
              <a:t>　　　　　　　　　　影響する</a:t>
            </a:r>
            <a:endParaRPr lang="en-US" altLang="ja-JP" sz="4000" dirty="0" smtClean="0">
              <a:latin typeface="HGS創英角ﾎﾟｯﾌﾟ体" panose="040B0A00000000000000" pitchFamily="50" charset="-128"/>
              <a:ea typeface="HGS創英角ﾎﾟｯﾌﾟ体" panose="040B0A00000000000000" pitchFamily="50" charset="-128"/>
            </a:endParaRPr>
          </a:p>
        </p:txBody>
      </p:sp>
      <p:sp>
        <p:nvSpPr>
          <p:cNvPr id="4" name="ストライプ矢印 3"/>
          <p:cNvSpPr/>
          <p:nvPr/>
        </p:nvSpPr>
        <p:spPr>
          <a:xfrm rot="16200000" flipH="1">
            <a:off x="4059969" y="3790665"/>
            <a:ext cx="1317008" cy="1883391"/>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55583626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2762741" y="2883847"/>
            <a:ext cx="3873144" cy="3243001"/>
          </a:xfrm>
          <a:prstGeom prst="rect">
            <a:avLst/>
          </a:prstGeom>
        </p:spPr>
      </p:pic>
      <p:sp>
        <p:nvSpPr>
          <p:cNvPr id="6" name="テキスト ボックス 5"/>
          <p:cNvSpPr txBox="1"/>
          <p:nvPr/>
        </p:nvSpPr>
        <p:spPr>
          <a:xfrm>
            <a:off x="437560" y="336243"/>
            <a:ext cx="8523507" cy="3508653"/>
          </a:xfrm>
          <a:prstGeom prst="rect">
            <a:avLst/>
          </a:prstGeom>
          <a:noFill/>
        </p:spPr>
        <p:txBody>
          <a:bodyPr wrap="square" rtlCol="0">
            <a:spAutoFit/>
          </a:bodyPr>
          <a:lstStyle/>
          <a:p>
            <a:r>
              <a:rPr lang="ja-JP" altLang="en-US" sz="4800" dirty="0" smtClean="0">
                <a:latin typeface="HGS創英角ﾎﾟｯﾌﾟ体" panose="040B0A00000000000000" pitchFamily="50" charset="-128"/>
                <a:ea typeface="HGS創英角ﾎﾟｯﾌﾟ体" panose="040B0A00000000000000" pitchFamily="50" charset="-128"/>
              </a:rPr>
              <a:t>政府の対策</a:t>
            </a:r>
            <a:endParaRPr lang="en-US" altLang="ja-JP" sz="4800" dirty="0" smtClean="0">
              <a:latin typeface="HGS創英角ﾎﾟｯﾌﾟ体" panose="040B0A00000000000000" pitchFamily="50" charset="-128"/>
              <a:ea typeface="HGS創英角ﾎﾟｯﾌﾟ体" panose="040B0A00000000000000" pitchFamily="50" charset="-128"/>
            </a:endParaRPr>
          </a:p>
          <a:p>
            <a:endParaRPr lang="en-US" altLang="ja-JP" dirty="0" smtClean="0">
              <a:latin typeface="HGS創英角ﾎﾟｯﾌﾟ体" panose="040B0A00000000000000" pitchFamily="50" charset="-128"/>
              <a:ea typeface="HGS創英角ﾎﾟｯﾌﾟ体" panose="040B0A00000000000000" pitchFamily="50" charset="-128"/>
            </a:endParaRPr>
          </a:p>
          <a:p>
            <a:r>
              <a:rPr lang="en-US" altLang="ja-JP" sz="3200" dirty="0" smtClean="0">
                <a:latin typeface="HGS創英角ﾎﾟｯﾌﾟ体" panose="040B0A00000000000000" pitchFamily="50" charset="-128"/>
                <a:ea typeface="HGS創英角ﾎﾟｯﾌﾟ体" panose="040B0A00000000000000" pitchFamily="50" charset="-128"/>
              </a:rPr>
              <a:t>《</a:t>
            </a:r>
            <a:r>
              <a:rPr lang="ja-JP" altLang="en-US" sz="3200" dirty="0" smtClean="0">
                <a:latin typeface="HGS創英角ﾎﾟｯﾌﾟ体" panose="040B0A00000000000000" pitchFamily="50" charset="-128"/>
                <a:ea typeface="HGS創英角ﾎﾟｯﾌﾟ体" panose="040B0A00000000000000" pitchFamily="50" charset="-128"/>
              </a:rPr>
              <a:t>健康経営指標</a:t>
            </a:r>
            <a:r>
              <a:rPr lang="en-US" altLang="ja-JP" sz="3200" dirty="0" smtClean="0">
                <a:latin typeface="HGS創英角ﾎﾟｯﾌﾟ体" panose="040B0A00000000000000" pitchFamily="50" charset="-128"/>
                <a:ea typeface="HGS創英角ﾎﾟｯﾌﾟ体" panose="040B0A00000000000000" pitchFamily="50" charset="-128"/>
              </a:rPr>
              <a:t>》</a:t>
            </a:r>
            <a:r>
              <a:rPr lang="ja-JP" altLang="en-US" dirty="0" smtClean="0">
                <a:latin typeface="HGS創英角ﾎﾟｯﾌﾟ体" panose="040B0A00000000000000" pitchFamily="50" charset="-128"/>
                <a:ea typeface="HGS創英角ﾎﾟｯﾌﾟ体" panose="040B0A00000000000000" pitchFamily="50" charset="-128"/>
              </a:rPr>
              <a:t>経済産業省・厚生労働省</a:t>
            </a:r>
            <a:endParaRPr lang="en-US" altLang="ja-JP" dirty="0" smtClean="0">
              <a:latin typeface="HGS創英角ﾎﾟｯﾌﾟ体" panose="040B0A00000000000000" pitchFamily="50" charset="-128"/>
              <a:ea typeface="HGS創英角ﾎﾟｯﾌﾟ体" panose="040B0A00000000000000" pitchFamily="50" charset="-128"/>
            </a:endParaRPr>
          </a:p>
          <a:p>
            <a:r>
              <a:rPr lang="ja-JP" altLang="en-US" sz="3200" dirty="0" smtClean="0">
                <a:latin typeface="HGS創英角ﾎﾟｯﾌﾟ体" panose="040B0A00000000000000" pitchFamily="50" charset="-128"/>
                <a:ea typeface="HGS創英角ﾎﾟｯﾌﾟ体" panose="040B0A00000000000000" pitchFamily="50" charset="-128"/>
              </a:rPr>
              <a:t>　ライオン㈱は健康経営優良法人</a:t>
            </a:r>
            <a:r>
              <a:rPr lang="en-US" altLang="ja-JP" sz="3200" dirty="0" smtClean="0">
                <a:latin typeface="HGS創英角ﾎﾟｯﾌﾟ体" panose="040B0A00000000000000" pitchFamily="50" charset="-128"/>
                <a:ea typeface="HGS創英角ﾎﾟｯﾌﾟ体" panose="040B0A00000000000000" pitchFamily="50" charset="-128"/>
              </a:rPr>
              <a:t>(</a:t>
            </a:r>
            <a:r>
              <a:rPr lang="ja-JP" altLang="en-US" sz="3200" dirty="0" smtClean="0">
                <a:latin typeface="HGS創英角ﾎﾟｯﾌﾟ体" panose="040B0A00000000000000" pitchFamily="50" charset="-128"/>
                <a:ea typeface="HGS創英角ﾎﾟｯﾌﾟ体" panose="040B0A00000000000000" pitchFamily="50" charset="-128"/>
              </a:rPr>
              <a:t>ホワイト　</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en-US" altLang="ja-JP" sz="3200" dirty="0" smtClean="0">
                <a:latin typeface="HGS創英角ﾎﾟｯﾌﾟ体" panose="040B0A00000000000000" pitchFamily="50" charset="-128"/>
                <a:ea typeface="HGS創英角ﾎﾟｯﾌﾟ体" panose="040B0A00000000000000" pitchFamily="50" charset="-128"/>
              </a:rPr>
              <a:t>500</a:t>
            </a:r>
            <a:r>
              <a:rPr lang="ja-JP" altLang="en-US" sz="3200" dirty="0" smtClean="0">
                <a:latin typeface="HGS創英角ﾎﾟｯﾌﾟ体" panose="040B0A00000000000000" pitchFamily="50" charset="-128"/>
                <a:ea typeface="HGS創英角ﾎﾟｯﾌﾟ体" panose="040B0A00000000000000" pitchFamily="50" charset="-128"/>
              </a:rPr>
              <a:t>）に認定されています。</a:t>
            </a:r>
            <a:endParaRPr lang="en-US" altLang="ja-JP" sz="3200" dirty="0" smtClean="0">
              <a:latin typeface="HGS創英角ﾎﾟｯﾌﾟ体" panose="040B0A00000000000000" pitchFamily="50" charset="-128"/>
              <a:ea typeface="HGS創英角ﾎﾟｯﾌﾟ体" panose="040B0A00000000000000" pitchFamily="50" charset="-128"/>
            </a:endParaRPr>
          </a:p>
          <a:p>
            <a:endParaRPr lang="en-US" altLang="ja-JP" sz="3200" dirty="0">
              <a:latin typeface="HGS創英角ﾎﾟｯﾌﾟ体" panose="040B0A00000000000000" pitchFamily="50" charset="-128"/>
              <a:ea typeface="HGS創英角ﾎﾟｯﾌﾟ体" panose="040B0A00000000000000" pitchFamily="50" charset="-128"/>
            </a:endParaRPr>
          </a:p>
          <a:p>
            <a:endParaRPr lang="en-US" altLang="ja-JP" sz="2800" dirty="0" smtClean="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0463344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700012" y="2491421"/>
            <a:ext cx="6078827" cy="1569660"/>
          </a:xfrm>
          <a:prstGeom prst="rect">
            <a:avLst/>
          </a:prstGeom>
          <a:noFill/>
        </p:spPr>
        <p:txBody>
          <a:bodyPr wrap="square" rtlCol="0">
            <a:spAutoFit/>
          </a:bodyPr>
          <a:lstStyle/>
          <a:p>
            <a:pPr algn="ctr"/>
            <a:r>
              <a:rPr lang="ja-JP" altLang="en-US" sz="4800" dirty="0" smtClean="0">
                <a:latin typeface="HGS創英角ﾎﾟｯﾌﾟ体" panose="040B0A00000000000000" pitchFamily="50" charset="-128"/>
                <a:ea typeface="HGS創英角ﾎﾟｯﾌﾟ体" panose="040B0A00000000000000" pitchFamily="50" charset="-128"/>
              </a:rPr>
              <a:t>今後の健康保険組合の動きについて</a:t>
            </a:r>
            <a:endParaRPr lang="en-US" altLang="ja-JP" sz="4800" dirty="0" smtClean="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57014419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5625" y="2580741"/>
            <a:ext cx="3141866" cy="1692323"/>
          </a:xfrm>
          <a:prstGeom prst="rect">
            <a:avLst/>
          </a:prstGeom>
        </p:spPr>
      </p:pic>
      <p:sp>
        <p:nvSpPr>
          <p:cNvPr id="6" name="テキスト ボックス 5"/>
          <p:cNvSpPr txBox="1"/>
          <p:nvPr/>
        </p:nvSpPr>
        <p:spPr>
          <a:xfrm>
            <a:off x="443072" y="373952"/>
            <a:ext cx="8306873" cy="4924425"/>
          </a:xfrm>
          <a:prstGeom prst="rect">
            <a:avLst/>
          </a:prstGeom>
          <a:noFill/>
        </p:spPr>
        <p:txBody>
          <a:bodyPr wrap="square" rtlCol="0">
            <a:spAutoFit/>
          </a:bodyPr>
          <a:lstStyle/>
          <a:p>
            <a:r>
              <a:rPr lang="ja-JP" altLang="en-US" sz="4800" dirty="0" smtClean="0">
                <a:latin typeface="HGS創英角ﾎﾟｯﾌﾟ体" panose="040B0A00000000000000" pitchFamily="50" charset="-128"/>
                <a:ea typeface="HGS創英角ﾎﾟｯﾌﾟ体" panose="040B0A00000000000000" pitchFamily="50" charset="-128"/>
              </a:rPr>
              <a:t>ライオン健康保険組合の課題</a:t>
            </a:r>
            <a:endParaRPr lang="en-US" altLang="ja-JP" sz="4800" dirty="0" smtClean="0">
              <a:latin typeface="HGS創英角ﾎﾟｯﾌﾟ体" panose="040B0A00000000000000" pitchFamily="50" charset="-128"/>
              <a:ea typeface="HGS創英角ﾎﾟｯﾌﾟ体" panose="040B0A00000000000000" pitchFamily="50" charset="-128"/>
            </a:endParaRPr>
          </a:p>
          <a:p>
            <a:endParaRPr lang="en-US" altLang="ja-JP" sz="2400" dirty="0" smtClean="0">
              <a:latin typeface="HGS創英角ﾎﾟｯﾌﾟ体" panose="040B0A00000000000000" pitchFamily="50" charset="-128"/>
              <a:ea typeface="HGS創英角ﾎﾟｯﾌﾟ体" panose="040B0A00000000000000" pitchFamily="50" charset="-128"/>
            </a:endParaRPr>
          </a:p>
          <a:p>
            <a:r>
              <a:rPr lang="ja-JP" altLang="en-US" sz="3200" dirty="0" smtClean="0">
                <a:latin typeface="HGS創英角ﾎﾟｯﾌﾟ体" panose="040B0A00000000000000" pitchFamily="50" charset="-128"/>
                <a:ea typeface="HGS創英角ﾎﾟｯﾌﾟ体" panose="040B0A00000000000000" pitchFamily="50" charset="-128"/>
              </a:rPr>
              <a:t>○保険給付の削減</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社員とその家族を健康にする事</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それにより医療費を削減する事</a:t>
            </a:r>
            <a:endParaRPr lang="en-US" altLang="ja-JP" sz="3200" dirty="0" smtClean="0">
              <a:latin typeface="HGS創英角ﾎﾟｯﾌﾟ体" panose="040B0A00000000000000" pitchFamily="50" charset="-128"/>
              <a:ea typeface="HGS創英角ﾎﾟｯﾌﾟ体" panose="040B0A00000000000000" pitchFamily="50" charset="-128"/>
            </a:endParaRPr>
          </a:p>
          <a:p>
            <a:endParaRPr lang="en-US" altLang="ja-JP" dirty="0">
              <a:latin typeface="HGS創英角ﾎﾟｯﾌﾟ体" panose="040B0A00000000000000" pitchFamily="50" charset="-128"/>
              <a:ea typeface="HGS創英角ﾎﾟｯﾌﾟ体" panose="040B0A00000000000000" pitchFamily="50" charset="-128"/>
            </a:endParaRPr>
          </a:p>
          <a:p>
            <a:r>
              <a:rPr lang="ja-JP" altLang="en-US" sz="3200" dirty="0" smtClean="0">
                <a:latin typeface="HGS創英角ﾎﾟｯﾌﾟ体" panose="040B0A00000000000000" pitchFamily="50" charset="-128"/>
                <a:ea typeface="HGS創英角ﾎﾟｯﾌﾟ体" panose="040B0A00000000000000" pitchFamily="50" charset="-128"/>
              </a:rPr>
              <a:t>○高齢者医療制度の健全化</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smtClean="0">
                <a:latin typeface="HGS創英角ﾎﾟｯﾌﾟ体" panose="040B0A00000000000000" pitchFamily="50" charset="-128"/>
                <a:ea typeface="HGS創英角ﾎﾟｯﾌﾟ体" panose="040B0A00000000000000" pitchFamily="50" charset="-128"/>
              </a:rPr>
              <a:t>　</a:t>
            </a:r>
            <a:r>
              <a:rPr lang="ja-JP" altLang="en-US" sz="3200" dirty="0">
                <a:latin typeface="HGS創英角ﾎﾟｯﾌﾟ体" panose="040B0A00000000000000" pitchFamily="50" charset="-128"/>
                <a:ea typeface="HGS創英角ﾎﾟｯﾌﾟ体" panose="040B0A00000000000000" pitchFamily="50" charset="-128"/>
              </a:rPr>
              <a:t>国</a:t>
            </a:r>
            <a:r>
              <a:rPr lang="ja-JP" altLang="en-US" sz="3200" dirty="0" smtClean="0">
                <a:latin typeface="HGS創英角ﾎﾟｯﾌﾟ体" panose="040B0A00000000000000" pitchFamily="50" charset="-128"/>
                <a:ea typeface="HGS創英角ﾎﾟｯﾌﾟ体" panose="040B0A00000000000000" pitchFamily="50" charset="-128"/>
              </a:rPr>
              <a:t>全体の健康に寄与する事</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smtClean="0">
                <a:latin typeface="HGS創英角ﾎﾟｯﾌﾟ体" panose="040B0A00000000000000" pitchFamily="50" charset="-128"/>
                <a:ea typeface="HGS創英角ﾎﾟｯﾌﾟ体" panose="040B0A00000000000000" pitchFamily="50" charset="-128"/>
              </a:rPr>
              <a:t>　健康で健康意識の高い高齢者を送り出</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し高齢者医療制度を健全化する事</a:t>
            </a:r>
            <a:endParaRPr lang="en-US" altLang="ja-JP" sz="3200" dirty="0">
              <a:latin typeface="HGS創英角ﾎﾟｯﾌﾟ体" panose="040B0A00000000000000" pitchFamily="50" charset="-128"/>
              <a:ea typeface="HGS創英角ﾎﾟｯﾌﾟ体" panose="040B0A00000000000000" pitchFamily="50" charset="-128"/>
            </a:endParaRPr>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4950" y="4773708"/>
            <a:ext cx="1871474" cy="1871474"/>
          </a:xfrm>
          <a:prstGeom prst="rect">
            <a:avLst/>
          </a:prstGeom>
        </p:spPr>
      </p:pic>
    </p:spTree>
    <p:extLst>
      <p:ext uri="{BB962C8B-B14F-4D97-AF65-F5344CB8AC3E}">
        <p14:creationId xmlns:p14="http://schemas.microsoft.com/office/powerpoint/2010/main" val="239395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9727" y="3264360"/>
            <a:ext cx="1774208" cy="1774208"/>
          </a:xfrm>
          <a:prstGeom prst="rect">
            <a:avLst/>
          </a:prstGeom>
        </p:spPr>
      </p:pic>
      <p:sp>
        <p:nvSpPr>
          <p:cNvPr id="6" name="テキスト ボックス 5"/>
          <p:cNvSpPr txBox="1"/>
          <p:nvPr/>
        </p:nvSpPr>
        <p:spPr>
          <a:xfrm>
            <a:off x="424918" y="329470"/>
            <a:ext cx="8306873" cy="3046988"/>
          </a:xfrm>
          <a:prstGeom prst="rect">
            <a:avLst/>
          </a:prstGeom>
          <a:noFill/>
        </p:spPr>
        <p:txBody>
          <a:bodyPr wrap="square" rtlCol="0">
            <a:spAutoFit/>
          </a:bodyPr>
          <a:lstStyle/>
          <a:p>
            <a:r>
              <a:rPr lang="ja-JP" altLang="en-US" sz="4800" dirty="0" smtClean="0">
                <a:latin typeface="HGS創英角ﾎﾟｯﾌﾟ体" panose="040B0A00000000000000" pitchFamily="50" charset="-128"/>
                <a:ea typeface="HGS創英角ﾎﾟｯﾌﾟ体" panose="040B0A00000000000000" pitchFamily="50" charset="-128"/>
              </a:rPr>
              <a:t>社員と家族の健康の増進</a:t>
            </a:r>
            <a:endParaRPr lang="en-US" altLang="ja-JP" sz="4800" dirty="0" smtClean="0">
              <a:latin typeface="HGS創英角ﾎﾟｯﾌﾟ体" panose="040B0A00000000000000" pitchFamily="50" charset="-128"/>
              <a:ea typeface="HGS創英角ﾎﾟｯﾌﾟ体" panose="040B0A00000000000000" pitchFamily="50" charset="-128"/>
            </a:endParaRPr>
          </a:p>
          <a:p>
            <a:endParaRPr lang="en-US" altLang="ja-JP" sz="1600" dirty="0" smtClean="0">
              <a:latin typeface="HGS創英角ﾎﾟｯﾌﾟ体" panose="040B0A00000000000000" pitchFamily="50" charset="-128"/>
              <a:ea typeface="HGS創英角ﾎﾟｯﾌﾟ体" panose="040B0A00000000000000" pitchFamily="50" charset="-128"/>
            </a:endParaRPr>
          </a:p>
          <a:p>
            <a:r>
              <a:rPr lang="ja-JP" altLang="en-US" sz="3200" dirty="0" smtClean="0">
                <a:latin typeface="HGS創英角ﾎﾟｯﾌﾟ体" panose="040B0A00000000000000" pitchFamily="50" charset="-128"/>
                <a:ea typeface="HGS創英角ﾎﾟｯﾌﾟ体" panose="040B0A00000000000000" pitchFamily="50" charset="-128"/>
              </a:rPr>
              <a:t>　独自の保健事業の充実、また事業主（健</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康サポート室、歯科衛生研究所）とのコ　</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ラボレーションを図り、健康増進策を打</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出します。</a:t>
            </a:r>
            <a:endParaRPr lang="en-US" altLang="ja-JP" sz="3200" dirty="0" smtClean="0">
              <a:latin typeface="HGS創英角ﾎﾟｯﾌﾟ体" panose="040B0A00000000000000" pitchFamily="50" charset="-128"/>
              <a:ea typeface="HGS創英角ﾎﾟｯﾌﾟ体" panose="040B0A00000000000000" pitchFamily="50" charset="-128"/>
            </a:endParaRPr>
          </a:p>
        </p:txBody>
      </p: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8516" y="5039815"/>
            <a:ext cx="1682087" cy="1682087"/>
          </a:xfrm>
          <a:prstGeom prst="rect">
            <a:avLst/>
          </a:prstGeom>
        </p:spPr>
      </p:pic>
      <p:sp>
        <p:nvSpPr>
          <p:cNvPr id="10" name="テキスト ボックス 9"/>
          <p:cNvSpPr txBox="1"/>
          <p:nvPr/>
        </p:nvSpPr>
        <p:spPr>
          <a:xfrm>
            <a:off x="5366880" y="6090302"/>
            <a:ext cx="2065358" cy="523220"/>
          </a:xfrm>
          <a:prstGeom prst="rect">
            <a:avLst/>
          </a:prstGeom>
          <a:noFill/>
        </p:spPr>
        <p:txBody>
          <a:bodyPr wrap="square" rtlCol="0">
            <a:spAutoFit/>
          </a:bodyPr>
          <a:lstStyle/>
          <a:p>
            <a:r>
              <a:rPr kumimoji="1" lang="ja-JP" altLang="en-US" sz="2800" dirty="0" smtClean="0">
                <a:solidFill>
                  <a:srgbClr val="FF0000"/>
                </a:solidFill>
                <a:latin typeface="HGP創英角ﾎﾟｯﾌﾟ体" panose="040B0A00000000000000" pitchFamily="50" charset="-128"/>
                <a:ea typeface="HGP創英角ﾎﾟｯﾌﾟ体" panose="040B0A00000000000000" pitchFamily="50" charset="-128"/>
              </a:rPr>
              <a:t>卒煙支援</a:t>
            </a:r>
            <a:endParaRPr kumimoji="1" lang="ja-JP" altLang="en-US" sz="28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7" name="テキスト ボックス 6"/>
          <p:cNvSpPr txBox="1"/>
          <p:nvPr/>
        </p:nvSpPr>
        <p:spPr>
          <a:xfrm>
            <a:off x="6469573" y="4638458"/>
            <a:ext cx="2545155" cy="400110"/>
          </a:xfrm>
          <a:prstGeom prst="rect">
            <a:avLst/>
          </a:prstGeom>
          <a:noFill/>
        </p:spPr>
        <p:txBody>
          <a:bodyPr wrap="square" rtlCol="0">
            <a:spAutoFit/>
          </a:bodyPr>
          <a:lstStyle/>
          <a:p>
            <a:r>
              <a:rPr kumimoji="1" lang="ja-JP" altLang="en-US" sz="2000" dirty="0" smtClean="0">
                <a:solidFill>
                  <a:srgbClr val="FF0000"/>
                </a:solidFill>
                <a:latin typeface="HGP創英角ﾎﾟｯﾌﾟ体" panose="040B0A00000000000000" pitchFamily="50" charset="-128"/>
                <a:ea typeface="HGP創英角ﾎﾟｯﾌﾟ体" panose="040B0A00000000000000" pitchFamily="50" charset="-128"/>
              </a:rPr>
              <a:t>生活習慣病保健指導</a:t>
            </a:r>
            <a:endParaRPr kumimoji="1" lang="ja-JP" altLang="en-US" sz="2000" dirty="0">
              <a:solidFill>
                <a:srgbClr val="FF0000"/>
              </a:solidFill>
              <a:latin typeface="HGP創英角ﾎﾟｯﾌﾟ体" panose="040B0A00000000000000" pitchFamily="50" charset="-128"/>
              <a:ea typeface="HGP創英角ﾎﾟｯﾌﾟ体" panose="040B0A00000000000000" pitchFamily="50" charset="-128"/>
            </a:endParaRPr>
          </a:p>
        </p:txBody>
      </p:sp>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9204" y="3921316"/>
            <a:ext cx="2126790" cy="1276074"/>
          </a:xfrm>
          <a:prstGeom prst="rect">
            <a:avLst/>
          </a:prstGeom>
        </p:spPr>
      </p:pic>
      <p:sp>
        <p:nvSpPr>
          <p:cNvPr id="9" name="テキスト ボックス 8"/>
          <p:cNvSpPr txBox="1"/>
          <p:nvPr/>
        </p:nvSpPr>
        <p:spPr>
          <a:xfrm>
            <a:off x="391631" y="3448647"/>
            <a:ext cx="3174715" cy="830997"/>
          </a:xfrm>
          <a:prstGeom prst="rect">
            <a:avLst/>
          </a:prstGeom>
          <a:noFill/>
        </p:spPr>
        <p:txBody>
          <a:bodyPr wrap="square" rtlCol="0">
            <a:spAutoFit/>
          </a:bodyPr>
          <a:lstStyle/>
          <a:p>
            <a:r>
              <a:rPr kumimoji="1" lang="ja-JP" altLang="en-US" sz="2400" dirty="0" smtClean="0">
                <a:solidFill>
                  <a:srgbClr val="FF0000"/>
                </a:solidFill>
                <a:latin typeface="HGP創英角ﾎﾟｯﾌﾟ体" panose="040B0A00000000000000" pitchFamily="50" charset="-128"/>
                <a:ea typeface="HGP創英角ﾎﾟｯﾌﾟ体" panose="040B0A00000000000000" pitchFamily="50" charset="-128"/>
              </a:rPr>
              <a:t>歯科健診</a:t>
            </a:r>
            <a:endParaRPr kumimoji="1" lang="en-US" altLang="ja-JP" sz="2400" dirty="0" smtClean="0">
              <a:solidFill>
                <a:srgbClr val="FF0000"/>
              </a:solidFill>
              <a:latin typeface="HGP創英角ﾎﾟｯﾌﾟ体" panose="040B0A00000000000000" pitchFamily="50" charset="-128"/>
              <a:ea typeface="HGP創英角ﾎﾟｯﾌﾟ体" panose="040B0A00000000000000" pitchFamily="50" charset="-128"/>
            </a:endParaRPr>
          </a:p>
          <a:p>
            <a:r>
              <a:rPr kumimoji="1" lang="ja-JP" altLang="en-US" sz="2400" dirty="0" smtClean="0">
                <a:solidFill>
                  <a:srgbClr val="FF0000"/>
                </a:solidFill>
                <a:latin typeface="HGP創英角ﾎﾟｯﾌﾟ体" panose="040B0A00000000000000" pitchFamily="50" charset="-128"/>
                <a:ea typeface="HGP創英角ﾎﾟｯﾌﾟ体" panose="040B0A00000000000000" pitchFamily="50" charset="-128"/>
              </a:rPr>
              <a:t>歯科プロケア受診支援</a:t>
            </a:r>
            <a:endParaRPr kumimoji="1" lang="ja-JP" altLang="en-US" sz="2400" dirty="0">
              <a:solidFill>
                <a:srgbClr val="FF0000"/>
              </a:solidFill>
              <a:latin typeface="HGP創英角ﾎﾟｯﾌﾟ体" panose="040B0A00000000000000" pitchFamily="50" charset="-128"/>
              <a:ea typeface="HGP創英角ﾎﾟｯﾌﾟ体" panose="040B0A00000000000000" pitchFamily="50" charset="-128"/>
            </a:endParaRPr>
          </a:p>
        </p:txBody>
      </p:sp>
      <p:pic>
        <p:nvPicPr>
          <p:cNvPr id="4" name="図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51599" y="3277545"/>
            <a:ext cx="2302042" cy="1598640"/>
          </a:xfrm>
          <a:prstGeom prst="rect">
            <a:avLst/>
          </a:prstGeom>
        </p:spPr>
      </p:pic>
      <p:sp>
        <p:nvSpPr>
          <p:cNvPr id="11" name="テキスト ボックス 10"/>
          <p:cNvSpPr txBox="1"/>
          <p:nvPr/>
        </p:nvSpPr>
        <p:spPr>
          <a:xfrm>
            <a:off x="3662101" y="4515348"/>
            <a:ext cx="2377291" cy="523220"/>
          </a:xfrm>
          <a:prstGeom prst="rect">
            <a:avLst/>
          </a:prstGeom>
          <a:noFill/>
        </p:spPr>
        <p:txBody>
          <a:bodyPr wrap="square" rtlCol="0">
            <a:spAutoFit/>
          </a:bodyPr>
          <a:lstStyle/>
          <a:p>
            <a:r>
              <a:rPr kumimoji="1" lang="ja-JP" altLang="en-US" sz="2800" dirty="0" smtClean="0">
                <a:solidFill>
                  <a:srgbClr val="FF0000"/>
                </a:solidFill>
                <a:latin typeface="HGP創英角ﾎﾟｯﾌﾟ体" panose="040B0A00000000000000" pitchFamily="50" charset="-128"/>
                <a:ea typeface="HGP創英角ﾎﾟｯﾌﾟ体" panose="040B0A00000000000000" pitchFamily="50" charset="-128"/>
              </a:rPr>
              <a:t>ガン検診支援</a:t>
            </a:r>
            <a:endParaRPr kumimoji="1" lang="ja-JP" altLang="en-US" sz="2800" dirty="0">
              <a:solidFill>
                <a:srgbClr val="FF0000"/>
              </a:solidFill>
              <a:latin typeface="HGP創英角ﾎﾟｯﾌﾟ体" panose="040B0A00000000000000" pitchFamily="50" charset="-128"/>
              <a:ea typeface="HGP創英角ﾎﾟｯﾌﾟ体" panose="040B0A00000000000000" pitchFamily="50" charset="-128"/>
            </a:endParaRPr>
          </a:p>
        </p:txBody>
      </p:sp>
      <p:pic>
        <p:nvPicPr>
          <p:cNvPr id="5" name="図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33312" y="5324174"/>
            <a:ext cx="1871919" cy="1248921"/>
          </a:xfrm>
          <a:prstGeom prst="rect">
            <a:avLst/>
          </a:prstGeom>
        </p:spPr>
      </p:pic>
      <p:sp>
        <p:nvSpPr>
          <p:cNvPr id="12" name="テキスト ボックス 11"/>
          <p:cNvSpPr txBox="1"/>
          <p:nvPr/>
        </p:nvSpPr>
        <p:spPr>
          <a:xfrm>
            <a:off x="1867870" y="6221463"/>
            <a:ext cx="2912678" cy="400110"/>
          </a:xfrm>
          <a:prstGeom prst="rect">
            <a:avLst/>
          </a:prstGeom>
          <a:noFill/>
        </p:spPr>
        <p:txBody>
          <a:bodyPr wrap="square" rtlCol="0">
            <a:spAutoFit/>
          </a:bodyPr>
          <a:lstStyle/>
          <a:p>
            <a:r>
              <a:rPr kumimoji="1" lang="ja-JP" altLang="en-US" sz="2000" dirty="0" smtClean="0">
                <a:solidFill>
                  <a:srgbClr val="FF0000"/>
                </a:solidFill>
                <a:latin typeface="HGP創英角ﾎﾟｯﾌﾟ体" panose="040B0A00000000000000" pitchFamily="50" charset="-128"/>
                <a:ea typeface="HGP創英角ﾎﾟｯﾌﾟ体" panose="040B0A00000000000000" pitchFamily="50" charset="-128"/>
              </a:rPr>
              <a:t>ウォーキングキャンペーン</a:t>
            </a:r>
            <a:endParaRPr kumimoji="1" lang="ja-JP" altLang="en-US" sz="2000" dirty="0">
              <a:solidFill>
                <a:srgbClr val="FF000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386678085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26228" y="513561"/>
            <a:ext cx="7856318" cy="5232202"/>
          </a:xfrm>
          <a:prstGeom prst="rect">
            <a:avLst/>
          </a:prstGeom>
        </p:spPr>
        <p:txBody>
          <a:bodyPr wrap="square">
            <a:spAutoFit/>
          </a:bodyPr>
          <a:lstStyle/>
          <a:p>
            <a:r>
              <a:rPr lang="ja-JP" altLang="en-US" sz="4800" dirty="0" smtClean="0">
                <a:latin typeface="HGS創英角ﾎﾟｯﾌﾟ体" panose="040B0A00000000000000" pitchFamily="50" charset="-128"/>
                <a:ea typeface="HGS創英角ﾎﾟｯﾌﾟ体" panose="040B0A00000000000000" pitchFamily="50" charset="-128"/>
              </a:rPr>
              <a:t>最後に</a:t>
            </a:r>
            <a:endParaRPr lang="en-US" altLang="ja-JP" sz="4800" dirty="0" smtClean="0">
              <a:latin typeface="HGS創英角ﾎﾟｯﾌﾟ体" panose="040B0A00000000000000" pitchFamily="50" charset="-128"/>
              <a:ea typeface="HGS創英角ﾎﾟｯﾌﾟ体" panose="040B0A00000000000000" pitchFamily="50" charset="-128"/>
            </a:endParaRPr>
          </a:p>
          <a:p>
            <a:r>
              <a:rPr lang="ja-JP" altLang="en-US" sz="2600" dirty="0" smtClean="0">
                <a:latin typeface="HGS創英角ﾎﾟｯﾌﾟ体" panose="040B0A00000000000000" pitchFamily="50" charset="-128"/>
                <a:ea typeface="HGS創英角ﾎﾟｯﾌﾟ体" panose="040B0A00000000000000" pitchFamily="50" charset="-128"/>
              </a:rPr>
              <a:t>健康保険というのは「保険制度」であり、不幸にして病に倒れたり、ケガをしてしまった人を助ける制度です。</a:t>
            </a:r>
            <a:endParaRPr lang="en-US" altLang="ja-JP" sz="2600" dirty="0" smtClean="0">
              <a:latin typeface="HGS創英角ﾎﾟｯﾌﾟ体" panose="040B0A00000000000000" pitchFamily="50" charset="-128"/>
              <a:ea typeface="HGS創英角ﾎﾟｯﾌﾟ体" panose="040B0A00000000000000" pitchFamily="50" charset="-128"/>
            </a:endParaRPr>
          </a:p>
          <a:p>
            <a:r>
              <a:rPr lang="ja-JP" altLang="en-US" sz="2600" dirty="0" smtClean="0">
                <a:latin typeface="HGP創英角ﾎﾟｯﾌﾟ体" panose="040B0A00000000000000" pitchFamily="50" charset="-128"/>
                <a:ea typeface="HGP創英角ﾎﾟｯﾌﾟ体" panose="040B0A00000000000000" pitchFamily="50" charset="-128"/>
              </a:rPr>
              <a:t>制度の加入者全員が、健康に留意せず、体調を崩し、保険給付を際限なく受ければ、健康保険制度はいずれ破綻の道を辿ります。特に生活習慣病予防や禁煙は、取り組むそれぞれの個人の意識の問題です。</a:t>
            </a:r>
            <a:endParaRPr lang="en-US" altLang="ja-JP" sz="2600" dirty="0" smtClean="0">
              <a:latin typeface="HGP創英角ﾎﾟｯﾌﾟ体" panose="040B0A00000000000000" pitchFamily="50" charset="-128"/>
              <a:ea typeface="HGP創英角ﾎﾟｯﾌﾟ体" panose="040B0A00000000000000" pitchFamily="50" charset="-128"/>
            </a:endParaRPr>
          </a:p>
          <a:p>
            <a:r>
              <a:rPr lang="ja-JP" altLang="en-US" sz="2600" dirty="0" smtClean="0">
                <a:latin typeface="HGP創英角ﾎﾟｯﾌﾟ体" panose="040B0A00000000000000" pitchFamily="50" charset="-128"/>
                <a:ea typeface="HGP創英角ﾎﾟｯﾌﾟ体" panose="040B0A00000000000000" pitchFamily="50" charset="-128"/>
              </a:rPr>
              <a:t>本人、家族の皆が健康であってこそ、生産性があがり、会社が発展します。また健康保険料の低減につながり、自らの所得にも跳ね返ってきます。</a:t>
            </a:r>
            <a:endParaRPr lang="en-US" altLang="ja-JP" sz="2600" dirty="0" smtClean="0">
              <a:latin typeface="HGP創英角ﾎﾟｯﾌﾟ体" panose="040B0A00000000000000" pitchFamily="50" charset="-128"/>
              <a:ea typeface="HGP創英角ﾎﾟｯﾌﾟ体" panose="040B0A00000000000000" pitchFamily="50" charset="-128"/>
            </a:endParaRPr>
          </a:p>
          <a:p>
            <a:r>
              <a:rPr lang="ja-JP" altLang="en-US" sz="2600" dirty="0" smtClean="0">
                <a:latin typeface="HGP創英角ﾎﾟｯﾌﾟ体" panose="040B0A00000000000000" pitchFamily="50" charset="-128"/>
                <a:ea typeface="HGP創英角ﾎﾟｯﾌﾟ体" panose="040B0A00000000000000" pitchFamily="50" charset="-128"/>
              </a:rPr>
              <a:t>常に健康に留意して生活することが大切です。</a:t>
            </a:r>
            <a:endParaRPr lang="ja-JP" altLang="en-US" sz="2600"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336694990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26554" y="1031111"/>
            <a:ext cx="8044490" cy="6001643"/>
          </a:xfrm>
          <a:prstGeom prst="rect">
            <a:avLst/>
          </a:prstGeom>
          <a:noFill/>
        </p:spPr>
        <p:txBody>
          <a:bodyPr wrap="square" rtlCol="0">
            <a:spAutoFit/>
          </a:bodyPr>
          <a:lstStyle/>
          <a:p>
            <a:r>
              <a:rPr lang="ja-JP" altLang="en-US" sz="4800" dirty="0" smtClean="0">
                <a:latin typeface="HGS創英角ﾎﾟｯﾌﾟ体" panose="040B0A00000000000000" pitchFamily="50" charset="-128"/>
                <a:ea typeface="HGS創英角ﾎﾟｯﾌﾟ体" panose="040B0A00000000000000" pitchFamily="50" charset="-128"/>
              </a:rPr>
              <a:t>ライオン健康保険組合は、皆さんが健康で、有意義な会社生活・ご自分の人生を過ごされる事を切に願っております。</a:t>
            </a:r>
            <a:endParaRPr lang="en-US" altLang="ja-JP" sz="4800" dirty="0" smtClean="0">
              <a:latin typeface="HGS創英角ﾎﾟｯﾌﾟ体" panose="040B0A00000000000000" pitchFamily="50" charset="-128"/>
              <a:ea typeface="HGS創英角ﾎﾟｯﾌﾟ体" panose="040B0A00000000000000" pitchFamily="50" charset="-128"/>
            </a:endParaRPr>
          </a:p>
          <a:p>
            <a:endParaRPr lang="en-US" altLang="ja-JP" sz="4800" dirty="0" smtClean="0">
              <a:latin typeface="HGS創英角ﾎﾟｯﾌﾟ体" panose="040B0A00000000000000" pitchFamily="50" charset="-128"/>
              <a:ea typeface="HGS創英角ﾎﾟｯﾌﾟ体" panose="040B0A00000000000000" pitchFamily="50" charset="-128"/>
            </a:endParaRPr>
          </a:p>
          <a:p>
            <a:r>
              <a:rPr lang="ja-JP" altLang="en-US" sz="4800" dirty="0">
                <a:latin typeface="HGS創英角ﾎﾟｯﾌﾟ体" panose="040B0A00000000000000" pitchFamily="50" charset="-128"/>
                <a:ea typeface="HGS創英角ﾎﾟｯﾌﾟ体" panose="040B0A00000000000000" pitchFamily="50" charset="-128"/>
              </a:rPr>
              <a:t>　</a:t>
            </a:r>
            <a:r>
              <a:rPr lang="ja-JP" altLang="en-US" sz="4800" dirty="0" smtClean="0">
                <a:latin typeface="HGS創英角ﾎﾟｯﾌﾟ体" panose="040B0A00000000000000" pitchFamily="50" charset="-128"/>
                <a:ea typeface="HGS創英角ﾎﾟｯﾌﾟ体" panose="040B0A00000000000000" pitchFamily="50" charset="-128"/>
              </a:rPr>
              <a:t>　　　　　完</a:t>
            </a:r>
            <a:endParaRPr lang="en-US" altLang="ja-JP" sz="4800" dirty="0" smtClean="0">
              <a:latin typeface="HGS創英角ﾎﾟｯﾌﾟ体" panose="040B0A00000000000000" pitchFamily="50" charset="-128"/>
              <a:ea typeface="HGS創英角ﾎﾟｯﾌﾟ体" panose="040B0A00000000000000" pitchFamily="50" charset="-128"/>
            </a:endParaRPr>
          </a:p>
          <a:p>
            <a:endParaRPr lang="en-US" altLang="ja-JP" sz="4800" dirty="0" smtClean="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795000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043185" y="495195"/>
            <a:ext cx="7585659" cy="5663089"/>
          </a:xfrm>
          <a:prstGeom prst="rect">
            <a:avLst/>
          </a:prstGeom>
          <a:noFill/>
        </p:spPr>
        <p:txBody>
          <a:bodyPr wrap="square" rtlCol="0">
            <a:spAutoFit/>
          </a:bodyPr>
          <a:lstStyle/>
          <a:p>
            <a:r>
              <a:rPr lang="ja-JP" altLang="en-US" sz="4000" dirty="0" smtClean="0">
                <a:latin typeface="HGS創英角ﾎﾟｯﾌﾟ体" panose="040B0A00000000000000" pitchFamily="50" charset="-128"/>
                <a:ea typeface="HGS創英角ﾎﾟｯﾌﾟ体" panose="040B0A00000000000000" pitchFamily="50" charset="-128"/>
              </a:rPr>
              <a:t>疾病</a:t>
            </a:r>
            <a:r>
              <a:rPr lang="en-US" altLang="ja-JP" sz="4000" dirty="0" smtClean="0">
                <a:latin typeface="HGS創英角ﾎﾟｯﾌﾟ体" panose="040B0A00000000000000" pitchFamily="50" charset="-128"/>
                <a:ea typeface="HGS創英角ﾎﾟｯﾌﾟ体" panose="040B0A00000000000000" pitchFamily="50" charset="-128"/>
              </a:rPr>
              <a:t>,</a:t>
            </a:r>
            <a:r>
              <a:rPr lang="ja-JP" altLang="en-US" sz="4000" dirty="0" smtClean="0">
                <a:latin typeface="HGS創英角ﾎﾟｯﾌﾟ体" panose="040B0A00000000000000" pitchFamily="50" charset="-128"/>
                <a:ea typeface="HGS創英角ﾎﾟｯﾌﾟ体" panose="040B0A00000000000000" pitchFamily="50" charset="-128"/>
              </a:rPr>
              <a:t>負傷</a:t>
            </a:r>
            <a:r>
              <a:rPr lang="en-US" altLang="ja-JP" sz="4000" dirty="0" smtClean="0">
                <a:latin typeface="HGS創英角ﾎﾟｯﾌﾟ体" panose="040B0A00000000000000" pitchFamily="50" charset="-128"/>
                <a:ea typeface="HGS創英角ﾎﾟｯﾌﾟ体" panose="040B0A00000000000000" pitchFamily="50" charset="-128"/>
              </a:rPr>
              <a:t>,</a:t>
            </a:r>
            <a:r>
              <a:rPr lang="ja-JP" altLang="en-US" sz="4000" dirty="0" smtClean="0">
                <a:latin typeface="HGS創英角ﾎﾟｯﾌﾟ体" panose="040B0A00000000000000" pitchFamily="50" charset="-128"/>
                <a:ea typeface="HGS創英角ﾎﾟｯﾌﾟ体" panose="040B0A00000000000000" pitchFamily="50" charset="-128"/>
              </a:rPr>
              <a:t>死亡に関する医療制度</a:t>
            </a:r>
            <a:endParaRPr lang="en-US" altLang="ja-JP" sz="4000" dirty="0" smtClean="0">
              <a:latin typeface="HGS創英角ﾎﾟｯﾌﾟ体" panose="040B0A00000000000000" pitchFamily="50" charset="-128"/>
              <a:ea typeface="HGS創英角ﾎﾟｯﾌﾟ体" panose="040B0A00000000000000" pitchFamily="50" charset="-128"/>
            </a:endParaRPr>
          </a:p>
          <a:p>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a:t>
            </a:r>
            <a:r>
              <a:rPr lang="ja-JP" altLang="en-US" sz="3200" dirty="0" smtClean="0">
                <a:latin typeface="HGS創英角ﾎﾟｯﾌﾟ体" panose="040B0A00000000000000" pitchFamily="50" charset="-128"/>
                <a:ea typeface="HGS創英角ﾎﾟｯﾌﾟ体" panose="040B0A00000000000000" pitchFamily="50" charset="-128"/>
              </a:rPr>
              <a:t>健康</a:t>
            </a:r>
            <a:r>
              <a:rPr lang="ja-JP" altLang="en-US" sz="3200" dirty="0">
                <a:latin typeface="HGS創英角ﾎﾟｯﾌﾟ体" panose="040B0A00000000000000" pitchFamily="50" charset="-128"/>
                <a:ea typeface="HGS創英角ﾎﾟｯﾌﾟ体" panose="040B0A00000000000000" pitchFamily="50" charset="-128"/>
              </a:rPr>
              <a:t>保険制度</a:t>
            </a:r>
            <a:r>
              <a:rPr lang="ja-JP" altLang="en-US" sz="2800" dirty="0">
                <a:latin typeface="HGS創英角ﾎﾟｯﾌﾟ体" panose="040B0A00000000000000" pitchFamily="50" charset="-128"/>
                <a:ea typeface="HGS創英角ﾎﾟｯﾌﾟ体" panose="040B0A00000000000000" pitchFamily="50" charset="-128"/>
              </a:rPr>
              <a:t>（健康保険法</a:t>
            </a:r>
            <a:r>
              <a:rPr lang="ja-JP" altLang="en-US" sz="2800" dirty="0" smtClean="0">
                <a:latin typeface="HGS創英角ﾎﾟｯﾌﾟ体" panose="040B0A00000000000000" pitchFamily="50" charset="-128"/>
                <a:ea typeface="HGS創英角ﾎﾟｯﾌﾟ体" panose="040B0A00000000000000" pitchFamily="50" charset="-128"/>
              </a:rPr>
              <a:t>）</a:t>
            </a:r>
            <a:endParaRPr lang="en-US" altLang="ja-JP" sz="28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法人にて働く人をカバーする制度</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1600" dirty="0" smtClean="0">
                <a:solidFill>
                  <a:srgbClr val="FF0000"/>
                </a:solidFill>
                <a:latin typeface="HGS創英角ﾎﾟｯﾌﾟ体" panose="040B0A00000000000000" pitchFamily="50" charset="-128"/>
                <a:ea typeface="HGS創英角ﾎﾟｯﾌﾟ体" panose="040B0A00000000000000" pitchFamily="50" charset="-128"/>
              </a:rPr>
              <a:t>　</a:t>
            </a:r>
            <a:endParaRPr lang="en-US" altLang="ja-JP" sz="1600"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sz="3200"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sz="3200" dirty="0" smtClean="0">
                <a:solidFill>
                  <a:srgbClr val="FF0000"/>
                </a:solidFill>
                <a:latin typeface="HGS創英角ﾎﾟｯﾌﾟ体" panose="040B0A00000000000000" pitchFamily="50" charset="-128"/>
                <a:ea typeface="HGS創英角ﾎﾟｯﾌﾟ体" panose="040B0A00000000000000" pitchFamily="50" charset="-128"/>
              </a:rPr>
              <a:t>・健康</a:t>
            </a:r>
            <a:r>
              <a:rPr lang="ja-JP" altLang="en-US" sz="3200" dirty="0">
                <a:solidFill>
                  <a:srgbClr val="FF0000"/>
                </a:solidFill>
                <a:latin typeface="HGS創英角ﾎﾟｯﾌﾟ体" panose="040B0A00000000000000" pitchFamily="50" charset="-128"/>
                <a:ea typeface="HGS創英角ﾎﾟｯﾌﾟ体" panose="040B0A00000000000000" pitchFamily="50" charset="-128"/>
              </a:rPr>
              <a:t>保険組合</a:t>
            </a:r>
            <a:endParaRPr lang="en-US" altLang="ja-JP" sz="3200" dirty="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sz="3200" dirty="0" smtClean="0">
                <a:latin typeface="HGS創英角ﾎﾟｯﾌﾟ体" panose="040B0A00000000000000" pitchFamily="50" charset="-128"/>
                <a:ea typeface="HGS創英角ﾎﾟｯﾌﾟ体" panose="040B0A00000000000000" pitchFamily="50" charset="-128"/>
              </a:rPr>
              <a:t>　　　主に一定規模があり、独自に保険</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　　団体を維持できる企業が組織</a:t>
            </a:r>
            <a:endParaRPr lang="en-US" altLang="ja-JP" sz="3200" dirty="0" smtClean="0">
              <a:latin typeface="HGS創英角ﾎﾟｯﾌﾟ体" panose="040B0A00000000000000" pitchFamily="50" charset="-128"/>
              <a:ea typeface="HGS創英角ﾎﾟｯﾌﾟ体" panose="040B0A00000000000000" pitchFamily="50" charset="-128"/>
            </a:endParaRPr>
          </a:p>
          <a:p>
            <a:endParaRPr lang="en-US" altLang="ja-JP" dirty="0" smtClean="0">
              <a:latin typeface="HGS創英角ﾎﾟｯﾌﾟ体" panose="040B0A00000000000000" pitchFamily="50" charset="-128"/>
              <a:ea typeface="HGS創英角ﾎﾟｯﾌﾟ体" panose="040B0A00000000000000" pitchFamily="50" charset="-128"/>
            </a:endParaRPr>
          </a:p>
          <a:p>
            <a:r>
              <a:rPr lang="ja-JP" altLang="en-US" sz="3200" dirty="0" smtClean="0">
                <a:latin typeface="HGS創英角ﾎﾟｯﾌﾟ体" panose="040B0A00000000000000" pitchFamily="50" charset="-128"/>
                <a:ea typeface="HGS創英角ﾎﾟｯﾌﾟ体" panose="040B0A00000000000000" pitchFamily="50" charset="-128"/>
              </a:rPr>
              <a:t>　・協会健康保険</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　　中小企業で、独自に健康保険組合　</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　　を組織できない企業が加入</a:t>
            </a:r>
            <a:endParaRPr lang="en-US" altLang="ja-JP" sz="3200" dirty="0" smtClean="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8786007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953037" y="546710"/>
            <a:ext cx="7521262" cy="5139869"/>
          </a:xfrm>
          <a:prstGeom prst="rect">
            <a:avLst/>
          </a:prstGeom>
          <a:noFill/>
        </p:spPr>
        <p:txBody>
          <a:bodyPr wrap="square" rtlCol="0">
            <a:spAutoFit/>
          </a:bodyPr>
          <a:lstStyle/>
          <a:p>
            <a:r>
              <a:rPr lang="ja-JP" altLang="en-US" sz="4000" dirty="0">
                <a:latin typeface="HGS創英角ﾎﾟｯﾌﾟ体" panose="040B0A00000000000000" pitchFamily="50" charset="-128"/>
                <a:ea typeface="HGS創英角ﾎﾟｯﾌﾟ体" panose="040B0A00000000000000" pitchFamily="50" charset="-128"/>
              </a:rPr>
              <a:t>疾病</a:t>
            </a:r>
            <a:r>
              <a:rPr lang="en-US" altLang="ja-JP" sz="4000" dirty="0">
                <a:latin typeface="HGS創英角ﾎﾟｯﾌﾟ体" panose="040B0A00000000000000" pitchFamily="50" charset="-128"/>
                <a:ea typeface="HGS創英角ﾎﾟｯﾌﾟ体" panose="040B0A00000000000000" pitchFamily="50" charset="-128"/>
              </a:rPr>
              <a:t>,</a:t>
            </a:r>
            <a:r>
              <a:rPr lang="ja-JP" altLang="en-US" sz="4000" dirty="0">
                <a:latin typeface="HGS創英角ﾎﾟｯﾌﾟ体" panose="040B0A00000000000000" pitchFamily="50" charset="-128"/>
                <a:ea typeface="HGS創英角ﾎﾟｯﾌﾟ体" panose="040B0A00000000000000" pitchFamily="50" charset="-128"/>
              </a:rPr>
              <a:t>負傷</a:t>
            </a:r>
            <a:r>
              <a:rPr lang="en-US" altLang="ja-JP" sz="4000" dirty="0">
                <a:latin typeface="HGS創英角ﾎﾟｯﾌﾟ体" panose="040B0A00000000000000" pitchFamily="50" charset="-128"/>
                <a:ea typeface="HGS創英角ﾎﾟｯﾌﾟ体" panose="040B0A00000000000000" pitchFamily="50" charset="-128"/>
              </a:rPr>
              <a:t>,</a:t>
            </a:r>
            <a:r>
              <a:rPr lang="ja-JP" altLang="en-US" sz="4000" dirty="0">
                <a:latin typeface="HGS創英角ﾎﾟｯﾌﾟ体" panose="040B0A00000000000000" pitchFamily="50" charset="-128"/>
                <a:ea typeface="HGS創英角ﾎﾟｯﾌﾟ体" panose="040B0A00000000000000" pitchFamily="50" charset="-128"/>
              </a:rPr>
              <a:t>死亡に関する医療制度</a:t>
            </a:r>
            <a:endParaRPr lang="en-US" altLang="ja-JP" sz="4000" dirty="0">
              <a:latin typeface="HGS創英角ﾎﾟｯﾌﾟ体" panose="040B0A00000000000000" pitchFamily="50" charset="-128"/>
              <a:ea typeface="HGS創英角ﾎﾟｯﾌﾟ体" panose="040B0A00000000000000" pitchFamily="50" charset="-128"/>
            </a:endParaRPr>
          </a:p>
          <a:p>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smtClean="0">
                <a:latin typeface="HGS創英角ﾎﾟｯﾌﾟ体" panose="040B0A00000000000000" pitchFamily="50" charset="-128"/>
                <a:ea typeface="HGS創英角ﾎﾟｯﾌﾟ体" panose="040B0A00000000000000" pitchFamily="50" charset="-128"/>
              </a:rPr>
              <a:t>○国民健康保険制度</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smtClean="0">
                <a:latin typeface="HGS創英角ﾎﾟｯﾌﾟ体" panose="040B0A00000000000000" pitchFamily="50" charset="-128"/>
                <a:ea typeface="HGS創英角ﾎﾟｯﾌﾟ体" panose="040B0A00000000000000" pitchFamily="50" charset="-128"/>
              </a:rPr>
              <a:t>　主に自営業者や、誰にも扶養されて</a:t>
            </a:r>
            <a:r>
              <a:rPr lang="ja-JP" altLang="en-US" sz="3200" dirty="0" err="1" smtClean="0">
                <a:latin typeface="HGS創英角ﾎﾟｯﾌﾟ体" panose="040B0A00000000000000" pitchFamily="50" charset="-128"/>
                <a:ea typeface="HGS創英角ﾎﾟｯﾌﾟ体" panose="040B0A00000000000000" pitchFamily="50" charset="-128"/>
              </a:rPr>
              <a:t>い</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ない人が加入する。</a:t>
            </a:r>
            <a:endParaRPr lang="en-US" altLang="ja-JP" sz="3200" dirty="0" smtClean="0">
              <a:latin typeface="HGS創英角ﾎﾟｯﾌﾟ体" panose="040B0A00000000000000" pitchFamily="50" charset="-128"/>
              <a:ea typeface="HGS創英角ﾎﾟｯﾌﾟ体" panose="040B0A00000000000000" pitchFamily="50" charset="-128"/>
            </a:endParaRPr>
          </a:p>
          <a:p>
            <a:endParaRPr lang="en-US" altLang="ja-JP" sz="3200" dirty="0">
              <a:latin typeface="HGS創英角ﾎﾟｯﾌﾟ体" panose="040B0A00000000000000" pitchFamily="50" charset="-128"/>
              <a:ea typeface="HGS創英角ﾎﾟｯﾌﾟ体" panose="040B0A00000000000000" pitchFamily="50" charset="-128"/>
            </a:endParaRPr>
          </a:p>
          <a:p>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smtClean="0">
                <a:latin typeface="HGS創英角ﾎﾟｯﾌﾟ体" panose="040B0A00000000000000" pitchFamily="50" charset="-128"/>
                <a:ea typeface="HGS創英角ﾎﾟｯﾌﾟ体" panose="040B0A00000000000000" pitchFamily="50" charset="-128"/>
              </a:rPr>
              <a:t>○後期高齢者医療制度</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smtClean="0">
                <a:latin typeface="HGS創英角ﾎﾟｯﾌﾟ体" panose="040B0A00000000000000" pitchFamily="50" charset="-128"/>
                <a:ea typeface="HGS創英角ﾎﾟｯﾌﾟ体" panose="040B0A00000000000000" pitchFamily="50" charset="-128"/>
              </a:rPr>
              <a:t>　７５歳以上の人が必ず加入する。</a:t>
            </a:r>
            <a:endParaRPr lang="en-US" altLang="ja-JP" sz="3200" dirty="0" smtClean="0">
              <a:latin typeface="HGS創英角ﾎﾟｯﾌﾟ体" panose="040B0A00000000000000" pitchFamily="50" charset="-128"/>
              <a:ea typeface="HGS創英角ﾎﾟｯﾌﾟ体" panose="040B0A00000000000000" pitchFamily="50" charset="-128"/>
            </a:endParaRPr>
          </a:p>
          <a:p>
            <a:r>
              <a:rPr lang="ja-JP" altLang="en-US" sz="3200" dirty="0">
                <a:latin typeface="HGS創英角ﾎﾟｯﾌﾟ体" panose="040B0A00000000000000" pitchFamily="50" charset="-128"/>
                <a:ea typeface="HGS創英角ﾎﾟｯﾌﾟ体" panose="040B0A00000000000000" pitchFamily="50" charset="-128"/>
              </a:rPr>
              <a:t>　</a:t>
            </a:r>
            <a:r>
              <a:rPr lang="ja-JP" altLang="en-US" sz="3200" dirty="0" smtClean="0">
                <a:latin typeface="HGS創英角ﾎﾟｯﾌﾟ体" panose="040B0A00000000000000" pitchFamily="50" charset="-128"/>
                <a:ea typeface="HGS創英角ﾎﾟｯﾌﾟ体" panose="040B0A00000000000000" pitchFamily="50" charset="-128"/>
              </a:rPr>
              <a:t>運営は地域の広域連合</a:t>
            </a:r>
            <a:endParaRPr lang="en-US" altLang="ja-JP" sz="3200" dirty="0">
              <a:latin typeface="HGS創英角ﾎﾟｯﾌﾟ体" panose="040B0A00000000000000" pitchFamily="50" charset="-128"/>
              <a:ea typeface="HGS創英角ﾎﾟｯﾌﾟ体" panose="040B0A00000000000000" pitchFamily="50"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4824" y="2740908"/>
            <a:ext cx="1200042" cy="1728732"/>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3596" y="5077422"/>
            <a:ext cx="1937981" cy="1453032"/>
          </a:xfrm>
          <a:prstGeom prst="rect">
            <a:avLst/>
          </a:prstGeom>
        </p:spPr>
      </p:pic>
    </p:spTree>
    <p:extLst>
      <p:ext uri="{BB962C8B-B14F-4D97-AF65-F5344CB8AC3E}">
        <p14:creationId xmlns:p14="http://schemas.microsoft.com/office/powerpoint/2010/main" val="512013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708594" y="2899403"/>
            <a:ext cx="6031149" cy="923330"/>
          </a:xfrm>
          <a:prstGeom prst="rect">
            <a:avLst/>
          </a:prstGeom>
          <a:noFill/>
        </p:spPr>
        <p:txBody>
          <a:bodyPr wrap="square" rtlCol="0">
            <a:spAutoFit/>
          </a:bodyPr>
          <a:lstStyle/>
          <a:p>
            <a:r>
              <a:rPr lang="ja-JP" altLang="en-US" sz="5400" dirty="0" smtClean="0">
                <a:latin typeface="HGS創英角ﾎﾟｯﾌﾟ体" panose="040B0A00000000000000" pitchFamily="50" charset="-128"/>
                <a:ea typeface="HGS創英角ﾎﾟｯﾌﾟ体" panose="040B0A00000000000000" pitchFamily="50" charset="-128"/>
              </a:rPr>
              <a:t>健康保険制度とは</a:t>
            </a:r>
            <a:endParaRPr lang="en-US" altLang="ja-JP" sz="5400" dirty="0" smtClean="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997688266"/>
      </p:ext>
    </p:extLst>
  </p:cSld>
  <p:clrMapOvr>
    <a:masterClrMapping/>
  </p:clrMapOvr>
  <p:timing>
    <p:tnLst>
      <p:par>
        <p:cTn id="1" dur="indefinite" restart="never" nodeType="tmRoot"/>
      </p:par>
    </p:tnLst>
  </p:timing>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5072</TotalTime>
  <Words>6231</Words>
  <Application>Microsoft Office PowerPoint</Application>
  <PresentationFormat>画面に合わせる (4:3)</PresentationFormat>
  <Paragraphs>936</Paragraphs>
  <Slides>68</Slides>
  <Notes>68</Notes>
  <HiddenSlides>0</HiddenSlides>
  <MMClips>1</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68</vt:i4>
      </vt:variant>
    </vt:vector>
  </HeadingPairs>
  <TitlesOfParts>
    <vt:vector size="79" baseType="lpstr">
      <vt:lpstr>BIZ UDPゴシック</vt:lpstr>
      <vt:lpstr>HGP創英角ﾎﾟｯﾌﾟ体</vt:lpstr>
      <vt:lpstr>HGS創英角ﾎﾟｯﾌﾟ体</vt:lpstr>
      <vt:lpstr>Meiryo UI</vt:lpstr>
      <vt:lpstr>ＭＳ Ｐゴシック</vt:lpstr>
      <vt:lpstr>メイリオ</vt:lpstr>
      <vt:lpstr>Arial</vt:lpstr>
      <vt:lpstr>Calibri</vt:lpstr>
      <vt:lpstr>Trebuchet MS</vt:lpstr>
      <vt:lpstr>Wingdings 3</vt:lpstr>
      <vt:lpstr>ファセット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lion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谷川　純</dc:creator>
  <cp:lastModifiedBy>谷川　純</cp:lastModifiedBy>
  <cp:revision>446</cp:revision>
  <dcterms:created xsi:type="dcterms:W3CDTF">2019-11-12T07:44:22Z</dcterms:created>
  <dcterms:modified xsi:type="dcterms:W3CDTF">2022-05-31T06:21:47Z</dcterms:modified>
</cp:coreProperties>
</file>